
<file path=[Content_Types].xml><?xml version="1.0" encoding="utf-8"?>
<Types xmlns="http://schemas.openxmlformats.org/package/2006/content-types">
  <Default Extension="bin"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bin" ContentType="image/png"/>
  <Override PartName="/ppt/media/image3.bin"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2" r:id="rId3"/>
    <p:sldId id="261" r:id="rId4"/>
    <p:sldId id="262" r:id="rId5"/>
    <p:sldId id="274" r:id="rId6"/>
    <p:sldId id="263" r:id="rId7"/>
    <p:sldId id="264" r:id="rId8"/>
    <p:sldId id="275" r:id="rId9"/>
    <p:sldId id="276" r:id="rId10"/>
    <p:sldId id="277" r:id="rId11"/>
    <p:sldId id="265" r:id="rId12"/>
    <p:sldId id="266" r:id="rId13"/>
    <p:sldId id="279" r:id="rId14"/>
    <p:sldId id="280" r:id="rId15"/>
    <p:sldId id="278" r:id="rId16"/>
    <p:sldId id="282" r:id="rId17"/>
    <p:sldId id="267" r:id="rId18"/>
    <p:sldId id="268" r:id="rId19"/>
    <p:sldId id="273"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65"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5E03948-D416-49AA-81A6-9D281A1AE0FF}" type="datetimeFigureOut">
              <a:rPr lang="zh-CN" altLang="en-US"/>
              <a:t>2022/6/10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D4391E-76C9-40C9-B421-3F9EB6606255}" type="slidenum">
              <a:rPr lang="zh-CN" altLang="en-US"/>
              <a:t>‹#›</a:t>
            </a:fld>
            <a:endParaRPr lang="zh-CN" altLang="en-US"/>
          </a:p>
        </p:txBody>
      </p:sp>
    </p:spTree>
    <p:extLst>
      <p:ext uri="{BB962C8B-B14F-4D97-AF65-F5344CB8AC3E}">
        <p14:creationId xmlns:p14="http://schemas.microsoft.com/office/powerpoint/2010/main" val="2841715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5E03948-D416-49AA-81A6-9D281A1AE0FF}" type="datetimeFigureOut">
              <a:rPr lang="zh-CN" altLang="en-US"/>
              <a:t>2022/6/10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D4391E-76C9-40C9-B421-3F9EB6606255}" type="slidenum">
              <a:rPr lang="zh-CN" altLang="en-US"/>
              <a:t>‹#›</a:t>
            </a:fld>
            <a:endParaRPr lang="zh-CN" altLang="en-US"/>
          </a:p>
        </p:txBody>
      </p:sp>
    </p:spTree>
    <p:extLst>
      <p:ext uri="{BB962C8B-B14F-4D97-AF65-F5344CB8AC3E}">
        <p14:creationId xmlns:p14="http://schemas.microsoft.com/office/powerpoint/2010/main" val="299515954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5E03948-D416-49AA-81A6-9D281A1AE0FF}" type="datetimeFigureOut">
              <a:rPr lang="zh-CN" altLang="en-US"/>
              <a:t>2022/6/10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D4391E-76C9-40C9-B421-3F9EB6606255}" type="slidenum">
              <a:rPr lang="zh-CN" altLang="en-US"/>
              <a:t>‹#›</a:t>
            </a:fld>
            <a:endParaRPr lang="zh-CN" altLang="en-US"/>
          </a:p>
        </p:txBody>
      </p:sp>
    </p:spTree>
    <p:extLst>
      <p:ext uri="{BB962C8B-B14F-4D97-AF65-F5344CB8AC3E}">
        <p14:creationId xmlns:p14="http://schemas.microsoft.com/office/powerpoint/2010/main" val="98716544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5E03948-D416-49AA-81A6-9D281A1AE0FF}" type="datetimeFigureOut">
              <a:rPr lang="zh-CN" altLang="en-US"/>
              <a:t>2022/6/10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D4391E-76C9-40C9-B421-3F9EB6606255}" type="slidenum">
              <a:rPr lang="zh-CN" altLang="en-US"/>
              <a:t>‹#›</a:t>
            </a:fld>
            <a:endParaRPr lang="zh-CN" altLang="en-US"/>
          </a:p>
        </p:txBody>
      </p:sp>
    </p:spTree>
    <p:extLst>
      <p:ext uri="{BB962C8B-B14F-4D97-AF65-F5344CB8AC3E}">
        <p14:creationId xmlns:p14="http://schemas.microsoft.com/office/powerpoint/2010/main" val="369084696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5E03948-D416-49AA-81A6-9D281A1AE0FF}" type="datetimeFigureOut">
              <a:rPr lang="zh-CN" altLang="en-US"/>
              <a:t>2022/6/10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D4391E-76C9-40C9-B421-3F9EB6606255}" type="slidenum">
              <a:rPr lang="zh-CN" altLang="en-US"/>
              <a:t>‹#›</a:t>
            </a:fld>
            <a:endParaRPr lang="zh-CN" altLang="en-US"/>
          </a:p>
        </p:txBody>
      </p:sp>
    </p:spTree>
    <p:extLst>
      <p:ext uri="{BB962C8B-B14F-4D97-AF65-F5344CB8AC3E}">
        <p14:creationId xmlns:p14="http://schemas.microsoft.com/office/powerpoint/2010/main" val="113242967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65E03948-D416-49AA-81A6-9D281A1AE0FF}" type="datetimeFigureOut">
              <a:rPr lang="zh-CN" altLang="en-US"/>
              <a:t>2022/6/10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D4391E-76C9-40C9-B421-3F9EB6606255}" type="slidenum">
              <a:rPr lang="zh-CN" altLang="en-US"/>
              <a:t>‹#›</a:t>
            </a:fld>
            <a:endParaRPr lang="zh-CN" altLang="en-US"/>
          </a:p>
        </p:txBody>
      </p:sp>
    </p:spTree>
    <p:extLst>
      <p:ext uri="{BB962C8B-B14F-4D97-AF65-F5344CB8AC3E}">
        <p14:creationId xmlns:p14="http://schemas.microsoft.com/office/powerpoint/2010/main" val="372397334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65E03948-D416-49AA-81A6-9D281A1AE0FF}" type="datetimeFigureOut">
              <a:rPr lang="zh-CN" altLang="en-US"/>
              <a:t>2022/6/10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DD4391E-76C9-40C9-B421-3F9EB6606255}" type="slidenum">
              <a:rPr lang="zh-CN" altLang="en-US"/>
              <a:t>‹#›</a:t>
            </a:fld>
            <a:endParaRPr lang="zh-CN" altLang="en-US"/>
          </a:p>
        </p:txBody>
      </p:sp>
    </p:spTree>
    <p:extLst>
      <p:ext uri="{BB962C8B-B14F-4D97-AF65-F5344CB8AC3E}">
        <p14:creationId xmlns:p14="http://schemas.microsoft.com/office/powerpoint/2010/main" val="269827974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5E03948-D416-49AA-81A6-9D281A1AE0FF}" type="datetimeFigureOut">
              <a:rPr lang="zh-CN" altLang="en-US"/>
              <a:t>2022/6/10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DD4391E-76C9-40C9-B421-3F9EB6606255}" type="slidenum">
              <a:rPr lang="zh-CN" altLang="en-US"/>
              <a:t>‹#›</a:t>
            </a:fld>
            <a:endParaRPr lang="zh-CN" altLang="en-US"/>
          </a:p>
        </p:txBody>
      </p:sp>
    </p:spTree>
    <p:extLst>
      <p:ext uri="{BB962C8B-B14F-4D97-AF65-F5344CB8AC3E}">
        <p14:creationId xmlns:p14="http://schemas.microsoft.com/office/powerpoint/2010/main" val="358943829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5E03948-D416-49AA-81A6-9D281A1AE0FF}" type="datetimeFigureOut">
              <a:rPr lang="zh-CN" altLang="en-US"/>
              <a:t>2022/6/10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DD4391E-76C9-40C9-B421-3F9EB6606255}" type="slidenum">
              <a:rPr lang="zh-CN" altLang="en-US"/>
              <a:t>‹#›</a:t>
            </a:fld>
            <a:endParaRPr lang="zh-CN" altLang="en-US"/>
          </a:p>
        </p:txBody>
      </p:sp>
    </p:spTree>
    <p:extLst>
      <p:ext uri="{BB962C8B-B14F-4D97-AF65-F5344CB8AC3E}">
        <p14:creationId xmlns:p14="http://schemas.microsoft.com/office/powerpoint/2010/main" val="219793983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5E03948-D416-49AA-81A6-9D281A1AE0FF}" type="datetimeFigureOut">
              <a:rPr lang="zh-CN" altLang="en-US"/>
              <a:t>2022/6/10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D4391E-76C9-40C9-B421-3F9EB6606255}" type="slidenum">
              <a:rPr lang="zh-CN" altLang="en-US"/>
              <a:t>‹#›</a:t>
            </a:fld>
            <a:endParaRPr lang="zh-CN" altLang="en-US"/>
          </a:p>
        </p:txBody>
      </p:sp>
    </p:spTree>
    <p:extLst>
      <p:ext uri="{BB962C8B-B14F-4D97-AF65-F5344CB8AC3E}">
        <p14:creationId xmlns:p14="http://schemas.microsoft.com/office/powerpoint/2010/main" val="9917824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5E03948-D416-49AA-81A6-9D281A1AE0FF}" type="datetimeFigureOut">
              <a:rPr lang="zh-CN" altLang="en-US"/>
              <a:t>2022/6/10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D4391E-76C9-40C9-B421-3F9EB6606255}" type="slidenum">
              <a:rPr lang="zh-CN" altLang="en-US"/>
              <a:t>‹#›</a:t>
            </a:fld>
            <a:endParaRPr lang="zh-CN" altLang="en-US"/>
          </a:p>
        </p:txBody>
      </p:sp>
    </p:spTree>
    <p:extLst>
      <p:ext uri="{BB962C8B-B14F-4D97-AF65-F5344CB8AC3E}">
        <p14:creationId xmlns:p14="http://schemas.microsoft.com/office/powerpoint/2010/main" val="349271982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E03948-D416-49AA-81A6-9D281A1AE0FF}" type="datetimeFigureOut">
              <a:rPr lang="zh-CN" altLang="en-US"/>
              <a:t>2022/6/10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D4391E-76C9-40C9-B421-3F9EB6606255}" type="slidenum">
              <a:rPr lang="zh-CN" altLang="en-US"/>
              <a:t>‹#›</a:t>
            </a:fld>
            <a:endParaRPr lang="zh-CN" altLang="en-US"/>
          </a:p>
        </p:txBody>
      </p:sp>
    </p:spTree>
    <p:extLst>
      <p:ext uri="{BB962C8B-B14F-4D97-AF65-F5344CB8AC3E}">
        <p14:creationId xmlns:p14="http://schemas.microsoft.com/office/powerpoint/2010/main" val="3461971461"/>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50" r:id="rId10"/>
    <p:sldLayoutId id="2147483651"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bin"/><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image" Target="../media/image1.bin"/><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bin"/><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image" Target="../media/image1.bin"/><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bin"/><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image" Target="../media/image1.bin"/><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image" Target="../media/image1.bin"/><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11" name="Picture 2" descr="http://img.hb.aicdn.com/f0b8e20d4ea495fc2e8fc3115379577e50d67d103d141-L5WPTC"/>
          <p:cNvPicPr/>
          <p:nvPr/>
        </p:nvPicPr>
        <p:blipFill>
          <a:blip r:embed="rId3"/>
          <a:srcRect/>
          <a:stretch>
            <a:fillRect/>
          </a:stretch>
        </p:blipFill>
        <p:spPr>
          <a:xfrm>
            <a:off x="5885410" y="1650749"/>
            <a:ext cx="5803091" cy="430568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800982" y="2212213"/>
            <a:ext cx="5741134" cy="2347368"/>
          </a:xfrm>
          <a:prstGeom prst="rect">
            <a:avLst/>
          </a:prstGeom>
          <a:noFill/>
        </p:spPr>
        <p:txBody>
          <a:bodyPr wrap="square" rtlCol="0" anchor="ctr">
            <a:normAutofit fontScale="97500"/>
          </a:bodyPr>
          <a:lstStyle/>
          <a:p>
            <a:pPr>
              <a:lnSpc>
                <a:spcPct val="120000"/>
              </a:lnSpc>
            </a:pPr>
            <a:r>
              <a:rPr lang="en-US" altLang="zh-CN" sz="5400" b="1" spc="200" dirty="0">
                <a:solidFill>
                  <a:schemeClr val="tx1">
                    <a:lumMod val="65000"/>
                    <a:lumOff val="35000"/>
                  </a:schemeClr>
                </a:solidFill>
              </a:rPr>
              <a:t>Python</a:t>
            </a:r>
            <a:r>
              <a:rPr lang="zh-CN" altLang="en-US" sz="5400" b="1" spc="200" dirty="0">
                <a:solidFill>
                  <a:schemeClr val="tx1">
                    <a:lumMod val="65000"/>
                    <a:lumOff val="35000"/>
                  </a:schemeClr>
                </a:solidFill>
              </a:rPr>
              <a:t>：</a:t>
            </a:r>
            <a:r>
              <a:rPr lang="en-US" altLang="zh-CN" sz="5400" b="1" spc="200" dirty="0">
                <a:solidFill>
                  <a:schemeClr val="tx1">
                    <a:lumMod val="65000"/>
                    <a:lumOff val="35000"/>
                  </a:schemeClr>
                </a:solidFill>
              </a:rPr>
              <a:t>AI</a:t>
            </a:r>
            <a:r>
              <a:rPr lang="zh-CN" altLang="en-US" sz="5400" b="1" spc="200" dirty="0">
                <a:solidFill>
                  <a:schemeClr val="tx1">
                    <a:lumMod val="65000"/>
                    <a:lumOff val="35000"/>
                  </a:schemeClr>
                </a:solidFill>
              </a:rPr>
              <a:t>时代的必选项</a:t>
            </a:r>
            <a:endParaRPr lang="en-US" altLang="zh-CN" sz="5400" b="1" spc="200" dirty="0">
              <a:solidFill>
                <a:schemeClr val="tx1">
                  <a:lumMod val="65000"/>
                  <a:lumOff val="35000"/>
                </a:schemeClr>
              </a:solidFill>
            </a:endParaRPr>
          </a:p>
        </p:txBody>
      </p:sp>
      <p:sp>
        <p:nvSpPr>
          <p:cNvPr id="13" name="文本框 12"/>
          <p:cNvSpPr txBox="1"/>
          <p:nvPr/>
        </p:nvSpPr>
        <p:spPr>
          <a:xfrm>
            <a:off x="856175" y="1650749"/>
            <a:ext cx="3295028" cy="518678"/>
          </a:xfrm>
          <a:prstGeom prst="rect">
            <a:avLst/>
          </a:prstGeom>
          <a:noFill/>
        </p:spPr>
        <p:txBody>
          <a:bodyPr wrap="square" rtlCol="0">
            <a:spAutoFit/>
          </a:bodyPr>
          <a:lstStyle/>
          <a:p>
            <a:r>
              <a:rPr lang="en-US" altLang="zh-CN" sz="2800" b="1" dirty="0">
                <a:gradFill flip="none" rotWithShape="1">
                  <a:gsLst>
                    <a:gs pos="0">
                      <a:srgbClr val="C473EB"/>
                    </a:gs>
                    <a:gs pos="100000">
                      <a:srgbClr val="7E85E8"/>
                    </a:gs>
                  </a:gsLst>
                  <a:lin ang="0" scaled="1"/>
                  <a:tileRect/>
                </a:gradFill>
              </a:rPr>
              <a:t>2022</a:t>
            </a:r>
          </a:p>
        </p:txBody>
      </p:sp>
      <p:sp>
        <p:nvSpPr>
          <p:cNvPr id="14" name="矩形: 圆角 13"/>
          <p:cNvSpPr/>
          <p:nvPr/>
        </p:nvSpPr>
        <p:spPr>
          <a:xfrm>
            <a:off x="2503689" y="5119254"/>
            <a:ext cx="2316516" cy="484910"/>
          </a:xfrm>
          <a:prstGeom prst="roundRect">
            <a:avLst>
              <a:gd name="adj" fmla="val 50000"/>
            </a:avLst>
          </a:prstGeom>
          <a:solidFill>
            <a:srgbClr val="F9B48D"/>
          </a:solidFill>
          <a:ln>
            <a:noFill/>
          </a:ln>
          <a:effectLst>
            <a:outerShdw blurRad="127000" algn="ctr" rotWithShape="0">
              <a:srgbClr val="F9B48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95000"/>
                  </a:schemeClr>
                </a:solidFill>
              </a:rPr>
              <a:t>答辩人：</a:t>
            </a:r>
            <a:r>
              <a:rPr lang="en-US" altLang="zh-CN" sz="1400" b="1" dirty="0">
                <a:solidFill>
                  <a:schemeClr val="bg1">
                    <a:lumMod val="95000"/>
                  </a:schemeClr>
                </a:solidFill>
              </a:rPr>
              <a:t>210401-</a:t>
            </a:r>
            <a:r>
              <a:rPr lang="zh-CN" altLang="en-US" sz="1400" b="1" dirty="0">
                <a:solidFill>
                  <a:schemeClr val="bg1">
                    <a:lumMod val="95000"/>
                  </a:schemeClr>
                </a:solidFill>
              </a:rPr>
              <a:t>陈修昊</a:t>
            </a:r>
          </a:p>
        </p:txBody>
      </p:sp>
    </p:spTree>
    <p:extLst>
      <p:ext uri="{BB962C8B-B14F-4D97-AF65-F5344CB8AC3E}">
        <p14:creationId xmlns:p14="http://schemas.microsoft.com/office/powerpoint/2010/main" val="1492058732"/>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37"/>
          <p:cNvSpPr txBox="1"/>
          <p:nvPr/>
        </p:nvSpPr>
        <p:spPr>
          <a:xfrm>
            <a:off x="1865037" y="1427988"/>
            <a:ext cx="4104931" cy="564898"/>
          </a:xfrm>
          <a:prstGeom prst="rect">
            <a:avLst/>
          </a:prstGeom>
          <a:noFill/>
        </p:spPr>
        <p:txBody>
          <a:bodyPr wrap="square" rtlCol="0">
            <a:spAutoFit/>
          </a:bodyPr>
          <a:lstStyle/>
          <a:p>
            <a:pPr lvl="0" algn="l" defTabSz="1216025" eaLnBrk="1" hangingPunct="1">
              <a:lnSpc>
                <a:spcPct val="120000"/>
              </a:lnSpc>
              <a:spcBef>
                <a:spcPct val="20000"/>
              </a:spcBef>
            </a:pP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应用超广泛</a:t>
            </a: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p>
        </p:txBody>
      </p:sp>
      <p:grpSp>
        <p:nvGrpSpPr>
          <p:cNvPr id="66" name="Group 49"/>
          <p:cNvGrpSpPr/>
          <p:nvPr/>
        </p:nvGrpSpPr>
        <p:grpSpPr>
          <a:xfrm>
            <a:off x="781339" y="1462432"/>
            <a:ext cx="608330" cy="591185"/>
            <a:chOff x="840159" y="2852760"/>
            <a:chExt cx="493370" cy="479245"/>
          </a:xfrm>
        </p:grpSpPr>
        <p:sp>
          <p:nvSpPr>
            <p:cNvPr id="67" name="Rounded Rectangle 50"/>
            <p:cNvSpPr/>
            <p:nvPr/>
          </p:nvSpPr>
          <p:spPr>
            <a:xfrm>
              <a:off x="840159" y="2852760"/>
              <a:ext cx="493370" cy="479245"/>
            </a:xfrm>
            <a:prstGeom prst="roundRect">
              <a:avLst/>
            </a:prstGeom>
            <a:solidFill>
              <a:srgbClr val="C47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ontAwesome" pitchFamily="2" charset="0"/>
              </a:endParaRPr>
            </a:p>
          </p:txBody>
        </p:sp>
        <p:sp>
          <p:nvSpPr>
            <p:cNvPr id="68" name="Freeform 144"/>
            <p:cNvSpPr/>
            <p:nvPr/>
          </p:nvSpPr>
          <p:spPr>
            <a:xfrm>
              <a:off x="955869" y="2990792"/>
              <a:ext cx="261950" cy="203180"/>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grpSp>
      <p:sp>
        <p:nvSpPr>
          <p:cNvPr id="88" name="文本框 3"/>
          <p:cNvSpPr txBox="1"/>
          <p:nvPr/>
        </p:nvSpPr>
        <p:spPr>
          <a:xfrm>
            <a:off x="909319" y="840056"/>
            <a:ext cx="10172734" cy="395686"/>
          </a:xfrm>
          <a:prstGeom prst="rect">
            <a:avLst/>
          </a:prstGeom>
          <a:noFill/>
        </p:spPr>
        <p:txBody>
          <a:bodyPr wrap="square" rtlCol="0">
            <a:spAutoFit/>
          </a:bodyPr>
          <a:lstStyle>
            <a:defPPr>
              <a:defRPr lang="zh-CN"/>
            </a:defPPr>
            <a:lvl1pPr>
              <a:lnSpc>
                <a:spcPct val="120000"/>
              </a:lnSpc>
              <a:defRPr sz="3200" b="1" spc="200">
                <a:solidFill>
                  <a:schemeClr val="tx1">
                    <a:lumMod val="65000"/>
                    <a:lumOff val="35000"/>
                  </a:schemeClr>
                </a:solidFill>
              </a:defRPr>
            </a:lvl1pPr>
          </a:lstStyle>
          <a:p>
            <a:pPr algn="ctr"/>
            <a:r>
              <a:rPr lang="zh-CN" altLang="en-US" sz="1800">
                <a:gradFill>
                  <a:gsLst>
                    <a:gs pos="0">
                      <a:srgbClr val="C473EB"/>
                    </a:gs>
                    <a:gs pos="100000">
                      <a:srgbClr val="7E85E8"/>
                    </a:gs>
                  </a:gsLst>
                  <a:lin ang="0" scaled="1"/>
                  <a:tileRect/>
                </a:gradFill>
                <a:latin typeface="Century Gothic"/>
                <a:ea typeface="微软雅黑"/>
              </a:rPr>
              <a:t>为什么会是</a:t>
            </a:r>
            <a:r>
              <a:rPr lang="en-US" altLang="zh-CN" sz="1800">
                <a:gradFill>
                  <a:gsLst>
                    <a:gs pos="0">
                      <a:srgbClr val="C473EB"/>
                    </a:gs>
                    <a:gs pos="100000">
                      <a:srgbClr val="7E85E8"/>
                    </a:gs>
                  </a:gsLst>
                  <a:lin ang="0" scaled="1"/>
                  <a:tileRect/>
                </a:gradFill>
                <a:latin typeface="Century Gothic"/>
                <a:ea typeface="微软雅黑"/>
              </a:rPr>
              <a:t>Python</a:t>
            </a:r>
            <a:r>
              <a:rPr lang="zh-CN" altLang="en-US" sz="1800">
                <a:gradFill>
                  <a:gsLst>
                    <a:gs pos="0">
                      <a:srgbClr val="C473EB"/>
                    </a:gs>
                    <a:gs pos="100000">
                      <a:srgbClr val="7E85E8"/>
                    </a:gs>
                  </a:gsLst>
                  <a:lin ang="0" scaled="1"/>
                  <a:tileRect/>
                </a:gradFill>
                <a:latin typeface="Century Gothic"/>
                <a:ea typeface="微软雅黑"/>
              </a:rPr>
              <a:t>？</a:t>
            </a:r>
            <a:endParaRPr lang="zh-CN" altLang="en-US" sz="1800" dirty="0" err="1">
              <a:gradFill>
                <a:gsLst>
                  <a:gs pos="0">
                    <a:srgbClr val="C473EB"/>
                  </a:gs>
                  <a:gs pos="100000">
                    <a:srgbClr val="7E85E8"/>
                  </a:gs>
                </a:gsLst>
                <a:lin ang="0" scaled="1"/>
                <a:tileRect/>
              </a:gradFill>
              <a:latin typeface="Century Gothic"/>
              <a:ea typeface="微软雅黑"/>
            </a:endParaRPr>
          </a:p>
        </p:txBody>
      </p:sp>
      <p:sp>
        <p:nvSpPr>
          <p:cNvPr id="16" name="文本框 15">
            <a:extLst>
              <a:ext uri="{FF2B5EF4-FFF2-40B4-BE49-F238E27FC236}">
                <a16:creationId xmlns:a16="http://schemas.microsoft.com/office/drawing/2014/main" id="{E3969DCB-CB7C-6D7C-1EBD-35E002DA856B}"/>
              </a:ext>
            </a:extLst>
          </p:cNvPr>
          <p:cNvSpPr txBox="1"/>
          <p:nvPr/>
        </p:nvSpPr>
        <p:spPr>
          <a:xfrm>
            <a:off x="1951413" y="2465755"/>
            <a:ext cx="6097384" cy="646331"/>
          </a:xfrm>
          <a:prstGeom prst="rect">
            <a:avLst/>
          </a:prstGeom>
          <a:noFill/>
        </p:spPr>
        <p:txBody>
          <a:bodyPr wrap="square">
            <a:spAutoFit/>
          </a:bodyPr>
          <a:lstStyle/>
          <a:p>
            <a:r>
              <a:rPr lang="zh-CN" altLang="en-US" dirty="0"/>
              <a:t>作为一种多才多艺的语言，从网站搭建到数据处理再到小工具小游戏的设计，都能用到</a:t>
            </a:r>
            <a:r>
              <a:rPr lang="en-US" altLang="zh-CN" dirty="0"/>
              <a:t>Python</a:t>
            </a:r>
            <a:r>
              <a:rPr lang="zh-CN" altLang="en-US" dirty="0"/>
              <a:t>。</a:t>
            </a:r>
          </a:p>
        </p:txBody>
      </p:sp>
      <p:pic>
        <p:nvPicPr>
          <p:cNvPr id="5" name="图片 4">
            <a:extLst>
              <a:ext uri="{FF2B5EF4-FFF2-40B4-BE49-F238E27FC236}">
                <a16:creationId xmlns:a16="http://schemas.microsoft.com/office/drawing/2014/main" id="{0F7AEB49-B457-114B-149B-97AA4D5186C3}"/>
              </a:ext>
            </a:extLst>
          </p:cNvPr>
          <p:cNvPicPr>
            <a:picLocks noChangeAspect="1"/>
          </p:cNvPicPr>
          <p:nvPr/>
        </p:nvPicPr>
        <p:blipFill>
          <a:blip r:embed="rId2"/>
          <a:stretch>
            <a:fillRect/>
          </a:stretch>
        </p:blipFill>
        <p:spPr>
          <a:xfrm>
            <a:off x="6236222" y="3745915"/>
            <a:ext cx="4153009" cy="2286060"/>
          </a:xfrm>
          <a:prstGeom prst="rect">
            <a:avLst/>
          </a:prstGeom>
        </p:spPr>
      </p:pic>
      <p:pic>
        <p:nvPicPr>
          <p:cNvPr id="7" name="图片 6">
            <a:extLst>
              <a:ext uri="{FF2B5EF4-FFF2-40B4-BE49-F238E27FC236}">
                <a16:creationId xmlns:a16="http://schemas.microsoft.com/office/drawing/2014/main" id="{4A4FD424-585A-FD0B-0BDD-EBF51F04F59C}"/>
              </a:ext>
            </a:extLst>
          </p:cNvPr>
          <p:cNvPicPr>
            <a:picLocks noChangeAspect="1"/>
          </p:cNvPicPr>
          <p:nvPr/>
        </p:nvPicPr>
        <p:blipFill>
          <a:blip r:embed="rId3"/>
          <a:stretch>
            <a:fillRect/>
          </a:stretch>
        </p:blipFill>
        <p:spPr>
          <a:xfrm>
            <a:off x="1331987" y="3584955"/>
            <a:ext cx="3756433" cy="2458756"/>
          </a:xfrm>
          <a:prstGeom prst="rect">
            <a:avLst/>
          </a:prstGeom>
        </p:spPr>
      </p:pic>
    </p:spTree>
    <p:extLst>
      <p:ext uri="{BB962C8B-B14F-4D97-AF65-F5344CB8AC3E}">
        <p14:creationId xmlns:p14="http://schemas.microsoft.com/office/powerpoint/2010/main" val="2607196631"/>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9" name="矩形 8"/>
          <p:cNvSpPr/>
          <p:nvPr/>
        </p:nvSpPr>
        <p:spPr>
          <a:xfrm>
            <a:off x="952208" y="2654922"/>
            <a:ext cx="4432674" cy="2055410"/>
          </a:xfrm>
          <a:prstGeom prst="rect">
            <a:avLst/>
          </a:prstGeom>
          <a:noFill/>
        </p:spPr>
        <p:txBody>
          <a:bodyPr wrap="square" rtlCol="0" anchor="ctr">
            <a:normAutofit/>
          </a:bodyPr>
          <a:lstStyle/>
          <a:p>
            <a:pPr>
              <a:lnSpc>
                <a:spcPct val="120000"/>
              </a:lnSpc>
            </a:pPr>
            <a:r>
              <a:rPr lang="zh-CN" altLang="en-US" sz="4400" b="1" spc="200" dirty="0">
                <a:solidFill>
                  <a:schemeClr val="tx1">
                    <a:lumMod val="65000"/>
                    <a:lumOff val="35000"/>
                  </a:schemeClr>
                </a:solidFill>
              </a:rPr>
              <a:t>学习</a:t>
            </a:r>
            <a:r>
              <a:rPr lang="en-US" altLang="zh-CN" sz="4400" b="1" spc="200" dirty="0">
                <a:solidFill>
                  <a:schemeClr val="tx1">
                    <a:lumMod val="65000"/>
                    <a:lumOff val="35000"/>
                  </a:schemeClr>
                </a:solidFill>
              </a:rPr>
              <a:t>Python</a:t>
            </a:r>
            <a:r>
              <a:rPr lang="zh-CN" altLang="en-US" sz="4400" b="1" spc="200" dirty="0">
                <a:solidFill>
                  <a:schemeClr val="tx1">
                    <a:lumMod val="65000"/>
                    <a:lumOff val="35000"/>
                  </a:schemeClr>
                </a:solidFill>
              </a:rPr>
              <a:t>能做什么❓</a:t>
            </a:r>
            <a:endParaRPr lang="en-US" altLang="zh-CN" sz="4400" b="1" spc="200" dirty="0">
              <a:solidFill>
                <a:schemeClr val="tx1">
                  <a:lumMod val="65000"/>
                  <a:lumOff val="35000"/>
                </a:schemeClr>
              </a:solidFill>
            </a:endParaRPr>
          </a:p>
        </p:txBody>
      </p:sp>
      <p:sp>
        <p:nvSpPr>
          <p:cNvPr id="11" name="文本框 10"/>
          <p:cNvSpPr txBox="1"/>
          <p:nvPr/>
        </p:nvSpPr>
        <p:spPr>
          <a:xfrm>
            <a:off x="1196601" y="2136244"/>
            <a:ext cx="3295028" cy="518678"/>
          </a:xfrm>
          <a:prstGeom prst="rect">
            <a:avLst/>
          </a:prstGeom>
          <a:noFill/>
        </p:spPr>
        <p:txBody>
          <a:bodyPr wrap="square" rtlCol="0">
            <a:spAutoFit/>
          </a:bodyPr>
          <a:lstStyle/>
          <a:p>
            <a:r>
              <a:rPr lang="en-US" altLang="zh-CN" sz="2800" b="1" dirty="0">
                <a:gradFill flip="none" rotWithShape="1">
                  <a:gsLst>
                    <a:gs pos="0">
                      <a:srgbClr val="C473EB"/>
                    </a:gs>
                    <a:gs pos="100000">
                      <a:srgbClr val="7E85E8"/>
                    </a:gs>
                  </a:gsLst>
                  <a:lin ang="0" scaled="1"/>
                  <a:tileRect/>
                </a:gradFill>
              </a:rPr>
              <a:t>Part 3</a:t>
            </a:r>
          </a:p>
        </p:txBody>
      </p:sp>
      <p:sp>
        <p:nvSpPr>
          <p:cNvPr id="12" name="矩形: 圆角 11"/>
          <p:cNvSpPr/>
          <p:nvPr/>
        </p:nvSpPr>
        <p:spPr>
          <a:xfrm>
            <a:off x="1274679" y="4855183"/>
            <a:ext cx="1590675" cy="374631"/>
          </a:xfrm>
          <a:prstGeom prst="roundRect">
            <a:avLst>
              <a:gd name="adj" fmla="val 50000"/>
            </a:avLst>
          </a:prstGeom>
          <a:solidFill>
            <a:srgbClr val="F9B48D"/>
          </a:solidFill>
          <a:ln>
            <a:noFill/>
          </a:ln>
          <a:effectLst>
            <a:outerShdw blurRad="127000" algn="ctr" rotWithShape="0">
              <a:srgbClr val="F9B48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95000"/>
                  </a:schemeClr>
                </a:solidFill>
              </a:rPr>
              <a:t>第</a:t>
            </a:r>
            <a:r>
              <a:rPr lang="en-US" altLang="zh-CN" sz="1400" b="1" dirty="0">
                <a:solidFill>
                  <a:schemeClr val="bg1">
                    <a:lumMod val="95000"/>
                  </a:schemeClr>
                </a:solidFill>
              </a:rPr>
              <a:t>3</a:t>
            </a:r>
            <a:r>
              <a:rPr lang="zh-CN" altLang="en-US" sz="1400" b="1" dirty="0">
                <a:solidFill>
                  <a:schemeClr val="bg1">
                    <a:lumMod val="95000"/>
                  </a:schemeClr>
                </a:solidFill>
              </a:rPr>
              <a:t>部分</a:t>
            </a:r>
          </a:p>
        </p:txBody>
      </p:sp>
      <p:pic>
        <p:nvPicPr>
          <p:cNvPr id="14" name="Picture 8" descr="http://img.hb.aicdn.com/ebf830080095eefe82f4a5f85a61d138b6f314501467e-zaM9do"/>
          <p:cNvPicPr/>
          <p:nvPr/>
        </p:nvPicPr>
        <p:blipFill>
          <a:blip r:embed="rId3"/>
          <a:srcRect/>
          <a:stretch>
            <a:fillRect/>
          </a:stretch>
        </p:blipFill>
        <p:spPr>
          <a:xfrm>
            <a:off x="5784351" y="1557331"/>
            <a:ext cx="5455441" cy="4052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49504"/>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816765-64C8-44B8-B27A-35940D15D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646" y="1604356"/>
            <a:ext cx="10573789" cy="4963131"/>
          </a:xfrm>
          <a:prstGeom prst="rect">
            <a:avLst/>
          </a:prstGeom>
        </p:spPr>
      </p:pic>
      <p:sp>
        <p:nvSpPr>
          <p:cNvPr id="43" name="文本框 3"/>
          <p:cNvSpPr txBox="1"/>
          <p:nvPr/>
        </p:nvSpPr>
        <p:spPr>
          <a:xfrm>
            <a:off x="909319" y="840056"/>
            <a:ext cx="10172734" cy="391967"/>
          </a:xfrm>
          <a:prstGeom prst="rect">
            <a:avLst/>
          </a:prstGeom>
          <a:noFill/>
        </p:spPr>
        <p:txBody>
          <a:bodyPr wrap="square" rtlCol="0">
            <a:spAutoFit/>
          </a:bodyPr>
          <a:lstStyle>
            <a:defPPr>
              <a:defRPr lang="zh-CN"/>
            </a:defPPr>
            <a:lvl1pPr>
              <a:lnSpc>
                <a:spcPct val="120000"/>
              </a:lnSpc>
              <a:defRPr sz="3200" b="1" spc="200">
                <a:solidFill>
                  <a:schemeClr val="tx1">
                    <a:lumMod val="65000"/>
                    <a:lumOff val="35000"/>
                  </a:schemeClr>
                </a:solidFill>
              </a:defRPr>
            </a:lvl1pPr>
          </a:lstStyle>
          <a:p>
            <a:pPr algn="ctr"/>
            <a:r>
              <a:rPr lang="en-US" altLang="zh-CN" sz="1800" dirty="0">
                <a:gradFill>
                  <a:gsLst>
                    <a:gs pos="0">
                      <a:srgbClr val="C473EB"/>
                    </a:gs>
                    <a:gs pos="100000">
                      <a:srgbClr val="7E85E8"/>
                    </a:gs>
                  </a:gsLst>
                  <a:lin ang="0" scaled="1"/>
                  <a:tileRect/>
                </a:gradFill>
                <a:latin typeface="Century Gothic"/>
                <a:ea typeface="微软雅黑"/>
              </a:rPr>
              <a:t>Python</a:t>
            </a:r>
            <a:r>
              <a:rPr lang="zh-CN" altLang="en-US" sz="1800" dirty="0">
                <a:gradFill>
                  <a:gsLst>
                    <a:gs pos="0">
                      <a:srgbClr val="C473EB"/>
                    </a:gs>
                    <a:gs pos="100000">
                      <a:srgbClr val="7E85E8"/>
                    </a:gs>
                  </a:gsLst>
                  <a:lin ang="0" scaled="1"/>
                  <a:tileRect/>
                </a:gradFill>
                <a:latin typeface="Century Gothic"/>
                <a:ea typeface="微软雅黑"/>
              </a:rPr>
              <a:t>应用</a:t>
            </a:r>
            <a:endParaRPr lang="en-US" altLang="zh-CN" sz="1800" dirty="0">
              <a:gradFill>
                <a:gsLst>
                  <a:gs pos="0">
                    <a:srgbClr val="C473EB"/>
                  </a:gs>
                  <a:gs pos="100000">
                    <a:srgbClr val="7E85E8"/>
                  </a:gs>
                </a:gsLst>
                <a:lin ang="0" scaled="1"/>
                <a:tileRect/>
              </a:gradFill>
              <a:latin typeface="Century Gothic"/>
              <a:ea typeface="微软雅黑"/>
            </a:endParaRPr>
          </a:p>
        </p:txBody>
      </p:sp>
    </p:spTree>
    <p:extLst>
      <p:ext uri="{BB962C8B-B14F-4D97-AF65-F5344CB8AC3E}">
        <p14:creationId xmlns:p14="http://schemas.microsoft.com/office/powerpoint/2010/main" val="2403177753"/>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3"/>
          <p:cNvSpPr txBox="1"/>
          <p:nvPr/>
        </p:nvSpPr>
        <p:spPr>
          <a:xfrm>
            <a:off x="909319" y="840056"/>
            <a:ext cx="10172734" cy="496739"/>
          </a:xfrm>
          <a:prstGeom prst="rect">
            <a:avLst/>
          </a:prstGeom>
          <a:noFill/>
        </p:spPr>
        <p:txBody>
          <a:bodyPr wrap="square" rtlCol="0">
            <a:spAutoFit/>
          </a:bodyPr>
          <a:lstStyle>
            <a:defPPr>
              <a:defRPr lang="zh-CN"/>
            </a:defPPr>
            <a:lvl1pPr>
              <a:lnSpc>
                <a:spcPct val="120000"/>
              </a:lnSpc>
              <a:defRPr sz="3200" b="1" spc="200">
                <a:solidFill>
                  <a:schemeClr val="tx1">
                    <a:lumMod val="65000"/>
                    <a:lumOff val="35000"/>
                  </a:schemeClr>
                </a:solidFill>
              </a:defRPr>
            </a:lvl1pPr>
          </a:lstStyle>
          <a:p>
            <a:pPr algn="ctr"/>
            <a:r>
              <a:rPr lang="en-US" altLang="zh-CN" sz="2400" dirty="0">
                <a:gradFill>
                  <a:gsLst>
                    <a:gs pos="0">
                      <a:srgbClr val="C473EB"/>
                    </a:gs>
                    <a:gs pos="100000">
                      <a:srgbClr val="7E85E8"/>
                    </a:gs>
                  </a:gsLst>
                  <a:lin ang="0" scaled="1"/>
                  <a:tileRect/>
                </a:gradFill>
                <a:latin typeface="Century Gothic"/>
                <a:ea typeface="微软雅黑"/>
              </a:rPr>
              <a:t>Python</a:t>
            </a:r>
            <a:r>
              <a:rPr lang="zh-CN" altLang="en-US" sz="2400" dirty="0">
                <a:gradFill>
                  <a:gsLst>
                    <a:gs pos="0">
                      <a:srgbClr val="C473EB"/>
                    </a:gs>
                    <a:gs pos="100000">
                      <a:srgbClr val="7E85E8"/>
                    </a:gs>
                  </a:gsLst>
                  <a:lin ang="0" scaled="1"/>
                  <a:tileRect/>
                </a:gradFill>
                <a:latin typeface="Century Gothic"/>
                <a:ea typeface="微软雅黑"/>
              </a:rPr>
              <a:t>在图片处理上的应用</a:t>
            </a:r>
            <a:endParaRPr lang="en-US" altLang="zh-CN" sz="2400" dirty="0">
              <a:gradFill>
                <a:gsLst>
                  <a:gs pos="0">
                    <a:srgbClr val="C473EB"/>
                  </a:gs>
                  <a:gs pos="100000">
                    <a:srgbClr val="7E85E8"/>
                  </a:gs>
                </a:gsLst>
                <a:lin ang="0" scaled="1"/>
                <a:tileRect/>
              </a:gradFill>
              <a:latin typeface="Century Gothic"/>
              <a:ea typeface="微软雅黑"/>
            </a:endParaRPr>
          </a:p>
        </p:txBody>
      </p:sp>
      <p:sp>
        <p:nvSpPr>
          <p:cNvPr id="32" name="TextBox 35">
            <a:extLst>
              <a:ext uri="{FF2B5EF4-FFF2-40B4-BE49-F238E27FC236}">
                <a16:creationId xmlns:a16="http://schemas.microsoft.com/office/drawing/2014/main" id="{F611C34A-9056-CAD0-1CA6-F97C01E0DFD2}"/>
              </a:ext>
            </a:extLst>
          </p:cNvPr>
          <p:cNvSpPr txBox="1"/>
          <p:nvPr/>
        </p:nvSpPr>
        <p:spPr>
          <a:xfrm>
            <a:off x="4469692" y="2341963"/>
            <a:ext cx="4048995" cy="564898"/>
          </a:xfrm>
          <a:prstGeom prst="rect">
            <a:avLst/>
          </a:prstGeom>
          <a:noFill/>
        </p:spPr>
        <p:txBody>
          <a:bodyPr wrap="square" rtlCol="0">
            <a:spAutoFit/>
          </a:bodyPr>
          <a:lstStyle/>
          <a:p>
            <a:pPr lvl="0" algn="l" defTabSz="1216025" eaLnBrk="1" hangingPunct="1">
              <a:lnSpc>
                <a:spcPct val="120000"/>
              </a:lnSpc>
              <a:spcBef>
                <a:spcPct val="20000"/>
              </a:spcBef>
            </a:pP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生成图片的缩略图</a:t>
            </a: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 </a:t>
            </a:r>
          </a:p>
        </p:txBody>
      </p:sp>
      <p:sp>
        <p:nvSpPr>
          <p:cNvPr id="33" name="TextBox 36">
            <a:extLst>
              <a:ext uri="{FF2B5EF4-FFF2-40B4-BE49-F238E27FC236}">
                <a16:creationId xmlns:a16="http://schemas.microsoft.com/office/drawing/2014/main" id="{EFA8ABD4-B213-122D-BBAF-CB2B5582BA5C}"/>
              </a:ext>
            </a:extLst>
          </p:cNvPr>
          <p:cNvSpPr txBox="1"/>
          <p:nvPr/>
        </p:nvSpPr>
        <p:spPr>
          <a:xfrm>
            <a:off x="4469692" y="3254497"/>
            <a:ext cx="4104931" cy="564898"/>
          </a:xfrm>
          <a:prstGeom prst="rect">
            <a:avLst/>
          </a:prstGeom>
          <a:noFill/>
        </p:spPr>
        <p:txBody>
          <a:bodyPr wrap="square" rtlCol="0">
            <a:spAutoFit/>
          </a:bodyPr>
          <a:lstStyle/>
          <a:p>
            <a:pPr lvl="0" algn="l" defTabSz="1216025" eaLnBrk="1" hangingPunct="1">
              <a:lnSpc>
                <a:spcPct val="120000"/>
              </a:lnSpc>
              <a:spcBef>
                <a:spcPct val="20000"/>
              </a:spcBef>
            </a:pP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绘制图片的轮廓效果图</a:t>
            </a: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p>
        </p:txBody>
      </p:sp>
      <p:sp>
        <p:nvSpPr>
          <p:cNvPr id="34" name="TextBox 37">
            <a:extLst>
              <a:ext uri="{FF2B5EF4-FFF2-40B4-BE49-F238E27FC236}">
                <a16:creationId xmlns:a16="http://schemas.microsoft.com/office/drawing/2014/main" id="{96BAF22F-3F4D-3562-5E05-A5791F81E315}"/>
              </a:ext>
            </a:extLst>
          </p:cNvPr>
          <p:cNvSpPr txBox="1"/>
          <p:nvPr/>
        </p:nvSpPr>
        <p:spPr>
          <a:xfrm>
            <a:off x="4469691" y="4167031"/>
            <a:ext cx="4104931" cy="564898"/>
          </a:xfrm>
          <a:prstGeom prst="rect">
            <a:avLst/>
          </a:prstGeom>
          <a:noFill/>
        </p:spPr>
        <p:txBody>
          <a:bodyPr wrap="square" rtlCol="0">
            <a:spAutoFit/>
          </a:bodyPr>
          <a:lstStyle/>
          <a:p>
            <a:pPr lvl="0" algn="l" defTabSz="1216025" eaLnBrk="1" hangingPunct="1">
              <a:lnSpc>
                <a:spcPct val="120000"/>
              </a:lnSpc>
              <a:spcBef>
                <a:spcPct val="20000"/>
              </a:spcBef>
            </a:pP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自行生成图片的特效</a:t>
            </a: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p>
        </p:txBody>
      </p:sp>
      <p:grpSp>
        <p:nvGrpSpPr>
          <p:cNvPr id="35" name="Group 43">
            <a:extLst>
              <a:ext uri="{FF2B5EF4-FFF2-40B4-BE49-F238E27FC236}">
                <a16:creationId xmlns:a16="http://schemas.microsoft.com/office/drawing/2014/main" id="{6C7F3217-6806-9F13-34EC-63ADCDBF06E1}"/>
              </a:ext>
            </a:extLst>
          </p:cNvPr>
          <p:cNvGrpSpPr/>
          <p:nvPr/>
        </p:nvGrpSpPr>
        <p:grpSpPr>
          <a:xfrm>
            <a:off x="3385993" y="2355907"/>
            <a:ext cx="608330" cy="591185"/>
            <a:chOff x="860271" y="1518068"/>
            <a:chExt cx="493370" cy="479245"/>
          </a:xfrm>
        </p:grpSpPr>
        <p:sp>
          <p:nvSpPr>
            <p:cNvPr id="36" name="Rounded Rectangle 44">
              <a:extLst>
                <a:ext uri="{FF2B5EF4-FFF2-40B4-BE49-F238E27FC236}">
                  <a16:creationId xmlns:a16="http://schemas.microsoft.com/office/drawing/2014/main" id="{1ADEDD58-E160-6018-72C0-494E25AA618F}"/>
                </a:ext>
              </a:extLst>
            </p:cNvPr>
            <p:cNvSpPr/>
            <p:nvPr/>
          </p:nvSpPr>
          <p:spPr>
            <a:xfrm>
              <a:off x="860271" y="1518068"/>
              <a:ext cx="493370" cy="479245"/>
            </a:xfrm>
            <a:prstGeom prst="roundRect">
              <a:avLst/>
            </a:prstGeom>
            <a:solidFill>
              <a:srgbClr val="C47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ontAwesome" pitchFamily="2" charset="0"/>
              </a:endParaRPr>
            </a:p>
          </p:txBody>
        </p:sp>
        <p:sp>
          <p:nvSpPr>
            <p:cNvPr id="37" name="Freeform 6">
              <a:extLst>
                <a:ext uri="{FF2B5EF4-FFF2-40B4-BE49-F238E27FC236}">
                  <a16:creationId xmlns:a16="http://schemas.microsoft.com/office/drawing/2014/main" id="{C61D0AA5-94F1-AED9-B4F7-BA1F6D297DDF}"/>
                </a:ext>
              </a:extLst>
            </p:cNvPr>
            <p:cNvSpPr/>
            <p:nvPr/>
          </p:nvSpPr>
          <p:spPr>
            <a:xfrm>
              <a:off x="997419" y="1671965"/>
              <a:ext cx="219075" cy="171450"/>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bg1"/>
            </a:solidFill>
            <a:ln w="9525">
              <a:noFill/>
              <a:round/>
            </a:ln>
          </p:spPr>
          <p:txBody>
            <a:bodyPr vert="horz" wrap="square" lIns="91440" tIns="45720" rIns="91440" bIns="45720" numCol="1" anchor="t" anchorCtr="0" compatLnSpc="1"/>
            <a:lstStyle/>
            <a:p>
              <a:endParaRPr lang="en-US" dirty="0"/>
            </a:p>
          </p:txBody>
        </p:sp>
      </p:grpSp>
      <p:grpSp>
        <p:nvGrpSpPr>
          <p:cNvPr id="38" name="Group 46">
            <a:extLst>
              <a:ext uri="{FF2B5EF4-FFF2-40B4-BE49-F238E27FC236}">
                <a16:creationId xmlns:a16="http://schemas.microsoft.com/office/drawing/2014/main" id="{58484B7B-082C-FE6F-C45C-519CC72B8CD9}"/>
              </a:ext>
            </a:extLst>
          </p:cNvPr>
          <p:cNvGrpSpPr/>
          <p:nvPr/>
        </p:nvGrpSpPr>
        <p:grpSpPr>
          <a:xfrm>
            <a:off x="3385993" y="3228210"/>
            <a:ext cx="608330" cy="591185"/>
            <a:chOff x="840159" y="2185414"/>
            <a:chExt cx="493370" cy="479245"/>
          </a:xfrm>
        </p:grpSpPr>
        <p:sp>
          <p:nvSpPr>
            <p:cNvPr id="39" name="Rounded Rectangle 47">
              <a:extLst>
                <a:ext uri="{FF2B5EF4-FFF2-40B4-BE49-F238E27FC236}">
                  <a16:creationId xmlns:a16="http://schemas.microsoft.com/office/drawing/2014/main" id="{CCFD0657-E070-B3B8-11B1-ED262ED2D9BD}"/>
                </a:ext>
              </a:extLst>
            </p:cNvPr>
            <p:cNvSpPr/>
            <p:nvPr/>
          </p:nvSpPr>
          <p:spPr>
            <a:xfrm>
              <a:off x="840159" y="2185414"/>
              <a:ext cx="493370" cy="479245"/>
            </a:xfrm>
            <a:prstGeom prst="roundRect">
              <a:avLst/>
            </a:prstGeom>
            <a:solidFill>
              <a:srgbClr val="798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ontAwesome" pitchFamily="2" charset="0"/>
              </a:endParaRPr>
            </a:p>
          </p:txBody>
        </p:sp>
        <p:sp>
          <p:nvSpPr>
            <p:cNvPr id="40" name="Freeform 100">
              <a:extLst>
                <a:ext uri="{FF2B5EF4-FFF2-40B4-BE49-F238E27FC236}">
                  <a16:creationId xmlns:a16="http://schemas.microsoft.com/office/drawing/2014/main" id="{6B54C407-B0D3-D8B1-2EAB-586147443D93}"/>
                </a:ext>
              </a:extLst>
            </p:cNvPr>
            <p:cNvSpPr/>
            <p:nvPr/>
          </p:nvSpPr>
          <p:spPr>
            <a:xfrm>
              <a:off x="971750" y="2314705"/>
              <a:ext cx="230188" cy="220663"/>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grpSp>
      <p:grpSp>
        <p:nvGrpSpPr>
          <p:cNvPr id="41" name="Group 49">
            <a:extLst>
              <a:ext uri="{FF2B5EF4-FFF2-40B4-BE49-F238E27FC236}">
                <a16:creationId xmlns:a16="http://schemas.microsoft.com/office/drawing/2014/main" id="{487175DE-F5BB-B9D2-8520-31D8B05797A9}"/>
              </a:ext>
            </a:extLst>
          </p:cNvPr>
          <p:cNvGrpSpPr/>
          <p:nvPr/>
        </p:nvGrpSpPr>
        <p:grpSpPr>
          <a:xfrm>
            <a:off x="3385993" y="4201475"/>
            <a:ext cx="608330" cy="591185"/>
            <a:chOff x="840159" y="2852760"/>
            <a:chExt cx="493370" cy="479245"/>
          </a:xfrm>
        </p:grpSpPr>
        <p:sp>
          <p:nvSpPr>
            <p:cNvPr id="42" name="Rounded Rectangle 50">
              <a:extLst>
                <a:ext uri="{FF2B5EF4-FFF2-40B4-BE49-F238E27FC236}">
                  <a16:creationId xmlns:a16="http://schemas.microsoft.com/office/drawing/2014/main" id="{99FA0756-7091-E750-796A-54B4E07D2181}"/>
                </a:ext>
              </a:extLst>
            </p:cNvPr>
            <p:cNvSpPr/>
            <p:nvPr/>
          </p:nvSpPr>
          <p:spPr>
            <a:xfrm>
              <a:off x="840159" y="2852760"/>
              <a:ext cx="493370" cy="479245"/>
            </a:xfrm>
            <a:prstGeom prst="roundRect">
              <a:avLst/>
            </a:prstGeom>
            <a:solidFill>
              <a:srgbClr val="C47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ontAwesome" pitchFamily="2" charset="0"/>
              </a:endParaRPr>
            </a:p>
          </p:txBody>
        </p:sp>
        <p:sp>
          <p:nvSpPr>
            <p:cNvPr id="44" name="Freeform 144">
              <a:extLst>
                <a:ext uri="{FF2B5EF4-FFF2-40B4-BE49-F238E27FC236}">
                  <a16:creationId xmlns:a16="http://schemas.microsoft.com/office/drawing/2014/main" id="{B953B75B-3251-895B-0607-F273A2242188}"/>
                </a:ext>
              </a:extLst>
            </p:cNvPr>
            <p:cNvSpPr/>
            <p:nvPr/>
          </p:nvSpPr>
          <p:spPr>
            <a:xfrm>
              <a:off x="955869" y="2990792"/>
              <a:ext cx="261950" cy="203180"/>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grpSp>
    </p:spTree>
    <p:extLst>
      <p:ext uri="{BB962C8B-B14F-4D97-AF65-F5344CB8AC3E}">
        <p14:creationId xmlns:p14="http://schemas.microsoft.com/office/powerpoint/2010/main" val="281476267"/>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265CD6E8-ADC3-7CDA-268C-34556D63D2CC}"/>
              </a:ext>
            </a:extLst>
          </p:cNvPr>
          <p:cNvPicPr>
            <a:picLocks noChangeAspect="1"/>
          </p:cNvPicPr>
          <p:nvPr/>
        </p:nvPicPr>
        <p:blipFill>
          <a:blip r:embed="rId2"/>
          <a:stretch>
            <a:fillRect/>
          </a:stretch>
        </p:blipFill>
        <p:spPr>
          <a:xfrm>
            <a:off x="8520308" y="2677693"/>
            <a:ext cx="2879682" cy="3747850"/>
          </a:xfrm>
          <a:prstGeom prst="rect">
            <a:avLst/>
          </a:prstGeom>
        </p:spPr>
      </p:pic>
      <p:pic>
        <p:nvPicPr>
          <p:cNvPr id="9" name="图片 8">
            <a:extLst>
              <a:ext uri="{FF2B5EF4-FFF2-40B4-BE49-F238E27FC236}">
                <a16:creationId xmlns:a16="http://schemas.microsoft.com/office/drawing/2014/main" id="{35C497B1-C1E6-2A53-957F-A75ABE836805}"/>
              </a:ext>
            </a:extLst>
          </p:cNvPr>
          <p:cNvPicPr>
            <a:picLocks noChangeAspect="1"/>
          </p:cNvPicPr>
          <p:nvPr/>
        </p:nvPicPr>
        <p:blipFill>
          <a:blip r:embed="rId3"/>
          <a:stretch>
            <a:fillRect/>
          </a:stretch>
        </p:blipFill>
        <p:spPr>
          <a:xfrm>
            <a:off x="-629991" y="2895797"/>
            <a:ext cx="6009811" cy="3311642"/>
          </a:xfrm>
          <a:prstGeom prst="rect">
            <a:avLst/>
          </a:prstGeom>
        </p:spPr>
      </p:pic>
      <p:sp>
        <p:nvSpPr>
          <p:cNvPr id="43" name="文本框 3"/>
          <p:cNvSpPr txBox="1"/>
          <p:nvPr/>
        </p:nvSpPr>
        <p:spPr>
          <a:xfrm>
            <a:off x="1077778" y="831757"/>
            <a:ext cx="10172734" cy="391967"/>
          </a:xfrm>
          <a:prstGeom prst="rect">
            <a:avLst/>
          </a:prstGeom>
          <a:noFill/>
        </p:spPr>
        <p:txBody>
          <a:bodyPr wrap="square" rtlCol="0">
            <a:spAutoFit/>
          </a:bodyPr>
          <a:lstStyle>
            <a:defPPr>
              <a:defRPr lang="zh-CN"/>
            </a:defPPr>
            <a:lvl1pPr>
              <a:lnSpc>
                <a:spcPct val="120000"/>
              </a:lnSpc>
              <a:defRPr sz="3200" b="1" spc="200">
                <a:solidFill>
                  <a:schemeClr val="tx1">
                    <a:lumMod val="65000"/>
                    <a:lumOff val="35000"/>
                  </a:schemeClr>
                </a:solidFill>
              </a:defRPr>
            </a:lvl1pPr>
          </a:lstStyle>
          <a:p>
            <a:pPr algn="ctr"/>
            <a:r>
              <a:rPr lang="en-US" altLang="zh-CN" sz="1800" dirty="0">
                <a:gradFill>
                  <a:gsLst>
                    <a:gs pos="0">
                      <a:srgbClr val="C473EB"/>
                    </a:gs>
                    <a:gs pos="100000">
                      <a:srgbClr val="7E85E8"/>
                    </a:gs>
                  </a:gsLst>
                  <a:lin ang="0" scaled="1"/>
                  <a:tileRect/>
                </a:gradFill>
                <a:latin typeface="Century Gothic"/>
                <a:ea typeface="微软雅黑"/>
              </a:rPr>
              <a:t>Python</a:t>
            </a:r>
            <a:r>
              <a:rPr lang="zh-CN" altLang="en-US" sz="1800" dirty="0">
                <a:gradFill>
                  <a:gsLst>
                    <a:gs pos="0">
                      <a:srgbClr val="C473EB"/>
                    </a:gs>
                    <a:gs pos="100000">
                      <a:srgbClr val="7E85E8"/>
                    </a:gs>
                  </a:gsLst>
                  <a:lin ang="0" scaled="1"/>
                  <a:tileRect/>
                </a:gradFill>
                <a:latin typeface="Century Gothic"/>
                <a:ea typeface="微软雅黑"/>
              </a:rPr>
              <a:t>应用</a:t>
            </a:r>
            <a:endParaRPr lang="en-US" altLang="zh-CN" sz="1800" dirty="0">
              <a:gradFill>
                <a:gsLst>
                  <a:gs pos="0">
                    <a:srgbClr val="C473EB"/>
                  </a:gs>
                  <a:gs pos="100000">
                    <a:srgbClr val="7E85E8"/>
                  </a:gs>
                </a:gsLst>
                <a:lin ang="0" scaled="1"/>
                <a:tileRect/>
              </a:gradFill>
              <a:latin typeface="Century Gothic"/>
              <a:ea typeface="微软雅黑"/>
            </a:endParaRPr>
          </a:p>
        </p:txBody>
      </p:sp>
      <p:sp>
        <p:nvSpPr>
          <p:cNvPr id="4" name="TextBox 35">
            <a:extLst>
              <a:ext uri="{FF2B5EF4-FFF2-40B4-BE49-F238E27FC236}">
                <a16:creationId xmlns:a16="http://schemas.microsoft.com/office/drawing/2014/main" id="{1A23EFC2-9FEF-2221-7807-3B309937F36B}"/>
              </a:ext>
            </a:extLst>
          </p:cNvPr>
          <p:cNvSpPr txBox="1"/>
          <p:nvPr/>
        </p:nvSpPr>
        <p:spPr>
          <a:xfrm>
            <a:off x="1668853" y="1528620"/>
            <a:ext cx="4859958" cy="564898"/>
          </a:xfrm>
          <a:prstGeom prst="rect">
            <a:avLst/>
          </a:prstGeom>
          <a:noFill/>
        </p:spPr>
        <p:txBody>
          <a:bodyPr wrap="square" rtlCol="0">
            <a:spAutoFit/>
          </a:bodyPr>
          <a:lstStyle/>
          <a:p>
            <a:pPr lvl="0" algn="l" defTabSz="1216025" eaLnBrk="1" hangingPunct="1">
              <a:lnSpc>
                <a:spcPct val="120000"/>
              </a:lnSpc>
              <a:spcBef>
                <a:spcPct val="20000"/>
              </a:spcBef>
            </a:pP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生成图片的缩略图</a:t>
            </a: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p>
        </p:txBody>
      </p:sp>
      <p:grpSp>
        <p:nvGrpSpPr>
          <p:cNvPr id="5" name="Group 43">
            <a:extLst>
              <a:ext uri="{FF2B5EF4-FFF2-40B4-BE49-F238E27FC236}">
                <a16:creationId xmlns:a16="http://schemas.microsoft.com/office/drawing/2014/main" id="{4B1BF37F-F46E-946C-40D9-11A4B3BF00CE}"/>
              </a:ext>
            </a:extLst>
          </p:cNvPr>
          <p:cNvGrpSpPr/>
          <p:nvPr/>
        </p:nvGrpSpPr>
        <p:grpSpPr>
          <a:xfrm>
            <a:off x="585154" y="1542564"/>
            <a:ext cx="608330" cy="591185"/>
            <a:chOff x="860271" y="1518068"/>
            <a:chExt cx="493370" cy="479245"/>
          </a:xfrm>
        </p:grpSpPr>
        <p:sp>
          <p:nvSpPr>
            <p:cNvPr id="6" name="Rounded Rectangle 44">
              <a:extLst>
                <a:ext uri="{FF2B5EF4-FFF2-40B4-BE49-F238E27FC236}">
                  <a16:creationId xmlns:a16="http://schemas.microsoft.com/office/drawing/2014/main" id="{1C22F0FF-DB19-FE09-D28C-91D0DF4D31A3}"/>
                </a:ext>
              </a:extLst>
            </p:cNvPr>
            <p:cNvSpPr/>
            <p:nvPr/>
          </p:nvSpPr>
          <p:spPr>
            <a:xfrm>
              <a:off x="860271" y="1518068"/>
              <a:ext cx="493370" cy="479245"/>
            </a:xfrm>
            <a:prstGeom prst="roundRect">
              <a:avLst/>
            </a:prstGeom>
            <a:solidFill>
              <a:srgbClr val="C47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ontAwesome" pitchFamily="2" charset="0"/>
              </a:endParaRPr>
            </a:p>
          </p:txBody>
        </p:sp>
        <p:sp>
          <p:nvSpPr>
            <p:cNvPr id="7" name="Freeform 6">
              <a:extLst>
                <a:ext uri="{FF2B5EF4-FFF2-40B4-BE49-F238E27FC236}">
                  <a16:creationId xmlns:a16="http://schemas.microsoft.com/office/drawing/2014/main" id="{49FF5FD8-4DA4-60FF-C82B-E42FCE26E6B8}"/>
                </a:ext>
              </a:extLst>
            </p:cNvPr>
            <p:cNvSpPr/>
            <p:nvPr/>
          </p:nvSpPr>
          <p:spPr>
            <a:xfrm>
              <a:off x="997419" y="1671965"/>
              <a:ext cx="219075" cy="171450"/>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bg1"/>
            </a:solidFill>
            <a:ln w="9525">
              <a:noFill/>
              <a:round/>
            </a:ln>
          </p:spPr>
          <p:txBody>
            <a:bodyPr vert="horz" wrap="square" lIns="91440" tIns="45720" rIns="91440" bIns="45720" numCol="1" anchor="t" anchorCtr="0" compatLnSpc="1"/>
            <a:lstStyle/>
            <a:p>
              <a:endParaRPr lang="en-US" dirty="0"/>
            </a:p>
          </p:txBody>
        </p:sp>
      </p:grpSp>
      <p:pic>
        <p:nvPicPr>
          <p:cNvPr id="1026" name="图片 1">
            <a:extLst>
              <a:ext uri="{FF2B5EF4-FFF2-40B4-BE49-F238E27FC236}">
                <a16:creationId xmlns:a16="http://schemas.microsoft.com/office/drawing/2014/main" id="{299E37DF-C908-5300-88D5-CCC96F98ED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6272" y="3826855"/>
            <a:ext cx="472225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968208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3"/>
          <p:cNvSpPr txBox="1"/>
          <p:nvPr/>
        </p:nvSpPr>
        <p:spPr>
          <a:xfrm>
            <a:off x="909319" y="840056"/>
            <a:ext cx="10172734" cy="391967"/>
          </a:xfrm>
          <a:prstGeom prst="rect">
            <a:avLst/>
          </a:prstGeom>
          <a:noFill/>
        </p:spPr>
        <p:txBody>
          <a:bodyPr wrap="square" rtlCol="0">
            <a:spAutoFit/>
          </a:bodyPr>
          <a:lstStyle>
            <a:defPPr>
              <a:defRPr lang="zh-CN"/>
            </a:defPPr>
            <a:lvl1pPr>
              <a:lnSpc>
                <a:spcPct val="120000"/>
              </a:lnSpc>
              <a:defRPr sz="3200" b="1" spc="200">
                <a:solidFill>
                  <a:schemeClr val="tx1">
                    <a:lumMod val="65000"/>
                    <a:lumOff val="35000"/>
                  </a:schemeClr>
                </a:solidFill>
              </a:defRPr>
            </a:lvl1pPr>
          </a:lstStyle>
          <a:p>
            <a:pPr algn="ctr"/>
            <a:r>
              <a:rPr lang="en-US" altLang="zh-CN" sz="1800" dirty="0">
                <a:gradFill>
                  <a:gsLst>
                    <a:gs pos="0">
                      <a:srgbClr val="C473EB"/>
                    </a:gs>
                    <a:gs pos="100000">
                      <a:srgbClr val="7E85E8"/>
                    </a:gs>
                  </a:gsLst>
                  <a:lin ang="0" scaled="1"/>
                  <a:tileRect/>
                </a:gradFill>
                <a:latin typeface="Century Gothic"/>
                <a:ea typeface="微软雅黑"/>
              </a:rPr>
              <a:t>Python</a:t>
            </a:r>
            <a:r>
              <a:rPr lang="zh-CN" altLang="en-US" sz="1800" dirty="0">
                <a:gradFill>
                  <a:gsLst>
                    <a:gs pos="0">
                      <a:srgbClr val="C473EB"/>
                    </a:gs>
                    <a:gs pos="100000">
                      <a:srgbClr val="7E85E8"/>
                    </a:gs>
                  </a:gsLst>
                  <a:lin ang="0" scaled="1"/>
                  <a:tileRect/>
                </a:gradFill>
                <a:latin typeface="Century Gothic"/>
                <a:ea typeface="微软雅黑"/>
              </a:rPr>
              <a:t>应用</a:t>
            </a:r>
            <a:endParaRPr lang="en-US" altLang="zh-CN" sz="1800" dirty="0">
              <a:gradFill>
                <a:gsLst>
                  <a:gs pos="0">
                    <a:srgbClr val="C473EB"/>
                  </a:gs>
                  <a:gs pos="100000">
                    <a:srgbClr val="7E85E8"/>
                  </a:gs>
                </a:gsLst>
                <a:lin ang="0" scaled="1"/>
                <a:tileRect/>
              </a:gradFill>
              <a:latin typeface="Century Gothic"/>
              <a:ea typeface="微软雅黑"/>
            </a:endParaRPr>
          </a:p>
        </p:txBody>
      </p:sp>
      <p:sp>
        <p:nvSpPr>
          <p:cNvPr id="4" name="TextBox 37">
            <a:extLst>
              <a:ext uri="{FF2B5EF4-FFF2-40B4-BE49-F238E27FC236}">
                <a16:creationId xmlns:a16="http://schemas.microsoft.com/office/drawing/2014/main" id="{CED9BAF0-9E82-1FAB-4EA3-D599172480E4}"/>
              </a:ext>
            </a:extLst>
          </p:cNvPr>
          <p:cNvSpPr txBox="1"/>
          <p:nvPr/>
        </p:nvSpPr>
        <p:spPr>
          <a:xfrm>
            <a:off x="1626740" y="1462532"/>
            <a:ext cx="4104931" cy="1165127"/>
          </a:xfrm>
          <a:prstGeom prst="rect">
            <a:avLst/>
          </a:prstGeom>
          <a:noFill/>
        </p:spPr>
        <p:txBody>
          <a:bodyPr wrap="square" rtlCol="0">
            <a:spAutoFit/>
          </a:bodyPr>
          <a:lstStyle/>
          <a:p>
            <a:pPr defTabSz="1216025">
              <a:lnSpc>
                <a:spcPct val="120000"/>
              </a:lnSpc>
              <a:spcBef>
                <a:spcPct val="20000"/>
              </a:spcBef>
            </a:pP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绘制图片的轮廓效果图</a:t>
            </a: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p>
          <a:p>
            <a:pPr lvl="0" algn="l" defTabSz="1216025" eaLnBrk="1" hangingPunct="1">
              <a:lnSpc>
                <a:spcPct val="120000"/>
              </a:lnSpc>
              <a:spcBef>
                <a:spcPct val="20000"/>
              </a:spcBef>
            </a:pPr>
            <a:endPar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grpSp>
        <p:nvGrpSpPr>
          <p:cNvPr id="5" name="Group 49">
            <a:extLst>
              <a:ext uri="{FF2B5EF4-FFF2-40B4-BE49-F238E27FC236}">
                <a16:creationId xmlns:a16="http://schemas.microsoft.com/office/drawing/2014/main" id="{F18F447F-1AC6-8BA0-741F-644640685D9B}"/>
              </a:ext>
            </a:extLst>
          </p:cNvPr>
          <p:cNvGrpSpPr/>
          <p:nvPr/>
        </p:nvGrpSpPr>
        <p:grpSpPr>
          <a:xfrm>
            <a:off x="543042" y="1496976"/>
            <a:ext cx="608330" cy="591185"/>
            <a:chOff x="840159" y="2852760"/>
            <a:chExt cx="493370" cy="479245"/>
          </a:xfrm>
        </p:grpSpPr>
        <p:sp>
          <p:nvSpPr>
            <p:cNvPr id="6" name="Rounded Rectangle 50">
              <a:extLst>
                <a:ext uri="{FF2B5EF4-FFF2-40B4-BE49-F238E27FC236}">
                  <a16:creationId xmlns:a16="http://schemas.microsoft.com/office/drawing/2014/main" id="{A7B1A3A8-B613-51B2-5C51-F9BA4F9D2339}"/>
                </a:ext>
              </a:extLst>
            </p:cNvPr>
            <p:cNvSpPr/>
            <p:nvPr/>
          </p:nvSpPr>
          <p:spPr>
            <a:xfrm>
              <a:off x="840159" y="2852760"/>
              <a:ext cx="493370" cy="479245"/>
            </a:xfrm>
            <a:prstGeom prst="roundRect">
              <a:avLst/>
            </a:prstGeom>
            <a:solidFill>
              <a:srgbClr val="C47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ontAwesome" pitchFamily="2" charset="0"/>
              </a:endParaRPr>
            </a:p>
          </p:txBody>
        </p:sp>
        <p:sp>
          <p:nvSpPr>
            <p:cNvPr id="7" name="Freeform 144">
              <a:extLst>
                <a:ext uri="{FF2B5EF4-FFF2-40B4-BE49-F238E27FC236}">
                  <a16:creationId xmlns:a16="http://schemas.microsoft.com/office/drawing/2014/main" id="{9E3115C6-AC35-1F1B-5A7C-3F757F961CE3}"/>
                </a:ext>
              </a:extLst>
            </p:cNvPr>
            <p:cNvSpPr/>
            <p:nvPr/>
          </p:nvSpPr>
          <p:spPr>
            <a:xfrm>
              <a:off x="955869" y="2990792"/>
              <a:ext cx="261950" cy="203180"/>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grpSp>
      <p:sp>
        <p:nvSpPr>
          <p:cNvPr id="22" name="矩形 21">
            <a:extLst>
              <a:ext uri="{FF2B5EF4-FFF2-40B4-BE49-F238E27FC236}">
                <a16:creationId xmlns:a16="http://schemas.microsoft.com/office/drawing/2014/main" id="{4C972DD3-3F30-2CD2-7192-FE4E2771F90C}"/>
              </a:ext>
            </a:extLst>
          </p:cNvPr>
          <p:cNvSpPr/>
          <p:nvPr/>
        </p:nvSpPr>
        <p:spPr>
          <a:xfrm>
            <a:off x="4947598" y="2858168"/>
            <a:ext cx="2509639" cy="454087"/>
          </a:xfrm>
          <a:prstGeom prst="rect">
            <a:avLst/>
          </a:prstGeom>
        </p:spPr>
        <p:txBody>
          <a:bodyPr wrap="square" lIns="121908" tIns="60954" rIns="121908" bIns="60954">
            <a:spAutoFit/>
          </a:bodyPr>
          <a:lstStyle/>
          <a:p>
            <a:pPr algn="ctr">
              <a:lnSpc>
                <a:spcPct val="130000"/>
              </a:lnSpc>
              <a:spcAft>
                <a:spcPts val="800"/>
              </a:spcAft>
            </a:pPr>
            <a:r>
              <a:rPr lang="en-US" altLang="zh-CN" b="1" dirty="0">
                <a:solidFill>
                  <a:schemeClr val="tx1">
                    <a:lumMod val="85000"/>
                    <a:lumOff val="15000"/>
                  </a:schemeClr>
                </a:solidFill>
                <a:latin typeface="思源等宽 L"/>
                <a:ea typeface="微软雅黑" panose="020B0503020204020204" pitchFamily="34" charset="-122"/>
              </a:rPr>
              <a:t> </a:t>
            </a:r>
          </a:p>
        </p:txBody>
      </p:sp>
      <p:pic>
        <p:nvPicPr>
          <p:cNvPr id="3" name="图片 2">
            <a:extLst>
              <a:ext uri="{FF2B5EF4-FFF2-40B4-BE49-F238E27FC236}">
                <a16:creationId xmlns:a16="http://schemas.microsoft.com/office/drawing/2014/main" id="{5B3588DE-DD56-8CE9-7324-CD41F7501F68}"/>
              </a:ext>
            </a:extLst>
          </p:cNvPr>
          <p:cNvPicPr>
            <a:picLocks noChangeAspect="1"/>
          </p:cNvPicPr>
          <p:nvPr/>
        </p:nvPicPr>
        <p:blipFill>
          <a:blip r:embed="rId2"/>
          <a:stretch>
            <a:fillRect/>
          </a:stretch>
        </p:blipFill>
        <p:spPr>
          <a:xfrm>
            <a:off x="173095" y="2353114"/>
            <a:ext cx="4261884" cy="4327062"/>
          </a:xfrm>
          <a:prstGeom prst="rect">
            <a:avLst/>
          </a:prstGeom>
        </p:spPr>
      </p:pic>
      <p:pic>
        <p:nvPicPr>
          <p:cNvPr id="2051" name="图片 1">
            <a:extLst>
              <a:ext uri="{FF2B5EF4-FFF2-40B4-BE49-F238E27FC236}">
                <a16:creationId xmlns:a16="http://schemas.microsoft.com/office/drawing/2014/main" id="{C6A83959-C2B9-B340-FDD2-FA13E2B75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2417" y="2551681"/>
            <a:ext cx="7424472" cy="392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图片 1">
            <a:extLst>
              <a:ext uri="{FF2B5EF4-FFF2-40B4-BE49-F238E27FC236}">
                <a16:creationId xmlns:a16="http://schemas.microsoft.com/office/drawing/2014/main" id="{EF238541-C2E4-3A43-650F-5D6F11B9A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0339" y="4335178"/>
            <a:ext cx="4738917" cy="168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635733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rLs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5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3"/>
          <p:cNvSpPr txBox="1"/>
          <p:nvPr/>
        </p:nvSpPr>
        <p:spPr>
          <a:xfrm>
            <a:off x="909319" y="840056"/>
            <a:ext cx="10172734" cy="391967"/>
          </a:xfrm>
          <a:prstGeom prst="rect">
            <a:avLst/>
          </a:prstGeom>
          <a:noFill/>
        </p:spPr>
        <p:txBody>
          <a:bodyPr wrap="square" rtlCol="0">
            <a:spAutoFit/>
          </a:bodyPr>
          <a:lstStyle>
            <a:defPPr>
              <a:defRPr lang="zh-CN"/>
            </a:defPPr>
            <a:lvl1pPr>
              <a:lnSpc>
                <a:spcPct val="120000"/>
              </a:lnSpc>
              <a:defRPr sz="3200" b="1" spc="200">
                <a:solidFill>
                  <a:schemeClr val="tx1">
                    <a:lumMod val="65000"/>
                    <a:lumOff val="35000"/>
                  </a:schemeClr>
                </a:solidFill>
              </a:defRPr>
            </a:lvl1pPr>
          </a:lstStyle>
          <a:p>
            <a:pPr algn="ctr"/>
            <a:r>
              <a:rPr lang="en-US" altLang="zh-CN" sz="1800" dirty="0">
                <a:gradFill>
                  <a:gsLst>
                    <a:gs pos="0">
                      <a:srgbClr val="C473EB"/>
                    </a:gs>
                    <a:gs pos="100000">
                      <a:srgbClr val="7E85E8"/>
                    </a:gs>
                  </a:gsLst>
                  <a:lin ang="0" scaled="1"/>
                  <a:tileRect/>
                </a:gradFill>
                <a:latin typeface="Century Gothic"/>
                <a:ea typeface="微软雅黑"/>
              </a:rPr>
              <a:t>Python</a:t>
            </a:r>
            <a:r>
              <a:rPr lang="zh-CN" altLang="en-US" sz="1800" dirty="0">
                <a:gradFill>
                  <a:gsLst>
                    <a:gs pos="0">
                      <a:srgbClr val="C473EB"/>
                    </a:gs>
                    <a:gs pos="100000">
                      <a:srgbClr val="7E85E8"/>
                    </a:gs>
                  </a:gsLst>
                  <a:lin ang="0" scaled="1"/>
                  <a:tileRect/>
                </a:gradFill>
                <a:latin typeface="Century Gothic"/>
                <a:ea typeface="微软雅黑"/>
              </a:rPr>
              <a:t>应用</a:t>
            </a:r>
            <a:endParaRPr lang="en-US" altLang="zh-CN" sz="1800" dirty="0">
              <a:gradFill>
                <a:gsLst>
                  <a:gs pos="0">
                    <a:srgbClr val="C473EB"/>
                  </a:gs>
                  <a:gs pos="100000">
                    <a:srgbClr val="7E85E8"/>
                  </a:gs>
                </a:gsLst>
                <a:lin ang="0" scaled="1"/>
                <a:tileRect/>
              </a:gradFill>
              <a:latin typeface="Century Gothic"/>
              <a:ea typeface="微软雅黑"/>
            </a:endParaRPr>
          </a:p>
        </p:txBody>
      </p:sp>
      <p:sp>
        <p:nvSpPr>
          <p:cNvPr id="4" name="TextBox 37">
            <a:extLst>
              <a:ext uri="{FF2B5EF4-FFF2-40B4-BE49-F238E27FC236}">
                <a16:creationId xmlns:a16="http://schemas.microsoft.com/office/drawing/2014/main" id="{CED9BAF0-9E82-1FAB-4EA3-D599172480E4}"/>
              </a:ext>
            </a:extLst>
          </p:cNvPr>
          <p:cNvSpPr txBox="1"/>
          <p:nvPr/>
        </p:nvSpPr>
        <p:spPr>
          <a:xfrm>
            <a:off x="1626740" y="1462532"/>
            <a:ext cx="4104931" cy="1165127"/>
          </a:xfrm>
          <a:prstGeom prst="rect">
            <a:avLst/>
          </a:prstGeom>
          <a:noFill/>
        </p:spPr>
        <p:txBody>
          <a:bodyPr wrap="square" rtlCol="0">
            <a:spAutoFit/>
          </a:bodyPr>
          <a:lstStyle/>
          <a:p>
            <a:pPr defTabSz="1216025">
              <a:lnSpc>
                <a:spcPct val="120000"/>
              </a:lnSpc>
              <a:spcBef>
                <a:spcPct val="20000"/>
              </a:spcBef>
            </a:pP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自行生成图片的特效</a:t>
            </a: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p>
          <a:p>
            <a:pPr lvl="0" algn="l" defTabSz="1216025" eaLnBrk="1" hangingPunct="1">
              <a:lnSpc>
                <a:spcPct val="120000"/>
              </a:lnSpc>
              <a:spcBef>
                <a:spcPct val="20000"/>
              </a:spcBef>
            </a:pPr>
            <a:endPar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grpSp>
        <p:nvGrpSpPr>
          <p:cNvPr id="5" name="Group 49">
            <a:extLst>
              <a:ext uri="{FF2B5EF4-FFF2-40B4-BE49-F238E27FC236}">
                <a16:creationId xmlns:a16="http://schemas.microsoft.com/office/drawing/2014/main" id="{F18F447F-1AC6-8BA0-741F-644640685D9B}"/>
              </a:ext>
            </a:extLst>
          </p:cNvPr>
          <p:cNvGrpSpPr/>
          <p:nvPr/>
        </p:nvGrpSpPr>
        <p:grpSpPr>
          <a:xfrm>
            <a:off x="543042" y="1496976"/>
            <a:ext cx="608330" cy="591185"/>
            <a:chOff x="840159" y="2852760"/>
            <a:chExt cx="493370" cy="479245"/>
          </a:xfrm>
        </p:grpSpPr>
        <p:sp>
          <p:nvSpPr>
            <p:cNvPr id="6" name="Rounded Rectangle 50">
              <a:extLst>
                <a:ext uri="{FF2B5EF4-FFF2-40B4-BE49-F238E27FC236}">
                  <a16:creationId xmlns:a16="http://schemas.microsoft.com/office/drawing/2014/main" id="{A7B1A3A8-B613-51B2-5C51-F9BA4F9D2339}"/>
                </a:ext>
              </a:extLst>
            </p:cNvPr>
            <p:cNvSpPr/>
            <p:nvPr/>
          </p:nvSpPr>
          <p:spPr>
            <a:xfrm>
              <a:off x="840159" y="2852760"/>
              <a:ext cx="493370" cy="479245"/>
            </a:xfrm>
            <a:prstGeom prst="roundRect">
              <a:avLst/>
            </a:prstGeom>
            <a:solidFill>
              <a:srgbClr val="C47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ontAwesome" pitchFamily="2" charset="0"/>
              </a:endParaRPr>
            </a:p>
          </p:txBody>
        </p:sp>
        <p:sp>
          <p:nvSpPr>
            <p:cNvPr id="7" name="Freeform 144">
              <a:extLst>
                <a:ext uri="{FF2B5EF4-FFF2-40B4-BE49-F238E27FC236}">
                  <a16:creationId xmlns:a16="http://schemas.microsoft.com/office/drawing/2014/main" id="{9E3115C6-AC35-1F1B-5A7C-3F757F961CE3}"/>
                </a:ext>
              </a:extLst>
            </p:cNvPr>
            <p:cNvSpPr/>
            <p:nvPr/>
          </p:nvSpPr>
          <p:spPr>
            <a:xfrm>
              <a:off x="955869" y="2990792"/>
              <a:ext cx="261950" cy="203180"/>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grpSp>
      <p:sp>
        <p:nvSpPr>
          <p:cNvPr id="22" name="矩形 21">
            <a:extLst>
              <a:ext uri="{FF2B5EF4-FFF2-40B4-BE49-F238E27FC236}">
                <a16:creationId xmlns:a16="http://schemas.microsoft.com/office/drawing/2014/main" id="{4C972DD3-3F30-2CD2-7192-FE4E2771F90C}"/>
              </a:ext>
            </a:extLst>
          </p:cNvPr>
          <p:cNvSpPr/>
          <p:nvPr/>
        </p:nvSpPr>
        <p:spPr>
          <a:xfrm>
            <a:off x="4947598" y="2858168"/>
            <a:ext cx="2509639" cy="454087"/>
          </a:xfrm>
          <a:prstGeom prst="rect">
            <a:avLst/>
          </a:prstGeom>
        </p:spPr>
        <p:txBody>
          <a:bodyPr wrap="square" lIns="121908" tIns="60954" rIns="121908" bIns="60954">
            <a:spAutoFit/>
          </a:bodyPr>
          <a:lstStyle/>
          <a:p>
            <a:pPr algn="ctr">
              <a:lnSpc>
                <a:spcPct val="130000"/>
              </a:lnSpc>
              <a:spcAft>
                <a:spcPts val="800"/>
              </a:spcAft>
            </a:pPr>
            <a:r>
              <a:rPr lang="en-US" altLang="zh-CN" b="1" dirty="0">
                <a:solidFill>
                  <a:schemeClr val="tx1">
                    <a:lumMod val="85000"/>
                    <a:lumOff val="15000"/>
                  </a:schemeClr>
                </a:solidFill>
                <a:latin typeface="思源等宽 L"/>
                <a:ea typeface="微软雅黑" panose="020B0503020204020204" pitchFamily="34" charset="-122"/>
              </a:rPr>
              <a:t> </a:t>
            </a:r>
          </a:p>
        </p:txBody>
      </p:sp>
      <p:pic>
        <p:nvPicPr>
          <p:cNvPr id="8" name="图片 7">
            <a:extLst>
              <a:ext uri="{FF2B5EF4-FFF2-40B4-BE49-F238E27FC236}">
                <a16:creationId xmlns:a16="http://schemas.microsoft.com/office/drawing/2014/main" id="{BB342A9D-D94F-4A0F-68D4-773AA773EE8D}"/>
              </a:ext>
            </a:extLst>
          </p:cNvPr>
          <p:cNvPicPr>
            <a:picLocks noChangeAspect="1"/>
          </p:cNvPicPr>
          <p:nvPr/>
        </p:nvPicPr>
        <p:blipFill>
          <a:blip r:embed="rId2"/>
          <a:stretch>
            <a:fillRect/>
          </a:stretch>
        </p:blipFill>
        <p:spPr>
          <a:xfrm>
            <a:off x="616527" y="2508076"/>
            <a:ext cx="3957532" cy="4145654"/>
          </a:xfrm>
          <a:prstGeom prst="rect">
            <a:avLst/>
          </a:prstGeom>
        </p:spPr>
      </p:pic>
      <p:pic>
        <p:nvPicPr>
          <p:cNvPr id="3075" name="图片 1">
            <a:extLst>
              <a:ext uri="{FF2B5EF4-FFF2-40B4-BE49-F238E27FC236}">
                <a16:creationId xmlns:a16="http://schemas.microsoft.com/office/drawing/2014/main" id="{2BDC61B1-8A26-A4EC-7C62-B6FD886DF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9986" y="273992"/>
            <a:ext cx="5138738"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图片 1">
            <a:extLst>
              <a:ext uri="{FF2B5EF4-FFF2-40B4-BE49-F238E27FC236}">
                <a16:creationId xmlns:a16="http://schemas.microsoft.com/office/drawing/2014/main" id="{27B4F8FC-A292-B8BD-30A4-5ED13D733F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9986" y="1155091"/>
            <a:ext cx="5164138"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图片 1">
            <a:extLst>
              <a:ext uri="{FF2B5EF4-FFF2-40B4-BE49-F238E27FC236}">
                <a16:creationId xmlns:a16="http://schemas.microsoft.com/office/drawing/2014/main" id="{17F3F310-D7BD-4DA1-0D85-3514EA5BC1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9635" y="2036073"/>
            <a:ext cx="5148262"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1">
            <a:extLst>
              <a:ext uri="{FF2B5EF4-FFF2-40B4-BE49-F238E27FC236}">
                <a16:creationId xmlns:a16="http://schemas.microsoft.com/office/drawing/2014/main" id="{E0C93656-8581-3018-CB9F-C9ADBC71AA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6336" y="2868713"/>
            <a:ext cx="5164138"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图片 1">
            <a:extLst>
              <a:ext uri="{FF2B5EF4-FFF2-40B4-BE49-F238E27FC236}">
                <a16:creationId xmlns:a16="http://schemas.microsoft.com/office/drawing/2014/main" id="{ED3766DD-FE9D-6843-8178-561E6BF27A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7286" y="3826729"/>
            <a:ext cx="5143500"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图片 1">
            <a:extLst>
              <a:ext uri="{FF2B5EF4-FFF2-40B4-BE49-F238E27FC236}">
                <a16:creationId xmlns:a16="http://schemas.microsoft.com/office/drawing/2014/main" id="{D42AE05B-D4AD-049C-3074-3B32768C25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4059" y="2289778"/>
            <a:ext cx="3995738"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39504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rLs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07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07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07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07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0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9" name="矩形 8"/>
          <p:cNvSpPr/>
          <p:nvPr/>
        </p:nvSpPr>
        <p:spPr>
          <a:xfrm>
            <a:off x="847466" y="2654922"/>
            <a:ext cx="4432674" cy="1148606"/>
          </a:xfrm>
          <a:prstGeom prst="rect">
            <a:avLst/>
          </a:prstGeom>
          <a:noFill/>
        </p:spPr>
        <p:txBody>
          <a:bodyPr wrap="square" rtlCol="0" anchor="ctr">
            <a:normAutofit fontScale="85000" lnSpcReduction="10000"/>
          </a:bodyPr>
          <a:lstStyle/>
          <a:p>
            <a:pPr>
              <a:lnSpc>
                <a:spcPct val="120000"/>
              </a:lnSpc>
            </a:pPr>
            <a:r>
              <a:rPr lang="en-US" altLang="zh-CN" sz="4400" b="1" spc="200" dirty="0">
                <a:solidFill>
                  <a:schemeClr val="tx1">
                    <a:lumMod val="65000"/>
                    <a:lumOff val="35000"/>
                  </a:schemeClr>
                </a:solidFill>
              </a:rPr>
              <a:t>Python</a:t>
            </a:r>
            <a:r>
              <a:rPr lang="zh-CN" altLang="en-US" sz="4400" b="1" spc="200" dirty="0">
                <a:solidFill>
                  <a:schemeClr val="tx1">
                    <a:lumMod val="65000"/>
                    <a:lumOff val="35000"/>
                  </a:schemeClr>
                </a:solidFill>
              </a:rPr>
              <a:t>学习必要性</a:t>
            </a:r>
            <a:endParaRPr lang="en-US" altLang="zh-CN" sz="4400" b="1" spc="200" dirty="0">
              <a:solidFill>
                <a:schemeClr val="tx1">
                  <a:lumMod val="65000"/>
                  <a:lumOff val="35000"/>
                </a:schemeClr>
              </a:solidFill>
            </a:endParaRPr>
          </a:p>
        </p:txBody>
      </p:sp>
      <p:sp>
        <p:nvSpPr>
          <p:cNvPr id="11" name="文本框 10"/>
          <p:cNvSpPr txBox="1"/>
          <p:nvPr/>
        </p:nvSpPr>
        <p:spPr>
          <a:xfrm>
            <a:off x="1196601" y="2136244"/>
            <a:ext cx="3295028" cy="518678"/>
          </a:xfrm>
          <a:prstGeom prst="rect">
            <a:avLst/>
          </a:prstGeom>
          <a:noFill/>
        </p:spPr>
        <p:txBody>
          <a:bodyPr wrap="square" rtlCol="0">
            <a:spAutoFit/>
          </a:bodyPr>
          <a:lstStyle/>
          <a:p>
            <a:r>
              <a:rPr lang="en-US" altLang="zh-CN" sz="2800" b="1" dirty="0">
                <a:gradFill flip="none" rotWithShape="1">
                  <a:gsLst>
                    <a:gs pos="0">
                      <a:srgbClr val="C473EB"/>
                    </a:gs>
                    <a:gs pos="100000">
                      <a:srgbClr val="7E85E8"/>
                    </a:gs>
                  </a:gsLst>
                  <a:lin ang="0" scaled="1"/>
                  <a:tileRect/>
                </a:gradFill>
              </a:rPr>
              <a:t>Part 4</a:t>
            </a:r>
          </a:p>
        </p:txBody>
      </p:sp>
      <p:sp>
        <p:nvSpPr>
          <p:cNvPr id="12" name="矩形: 圆角 11"/>
          <p:cNvSpPr/>
          <p:nvPr/>
        </p:nvSpPr>
        <p:spPr>
          <a:xfrm>
            <a:off x="1274679" y="4102828"/>
            <a:ext cx="1590675" cy="374631"/>
          </a:xfrm>
          <a:prstGeom prst="roundRect">
            <a:avLst>
              <a:gd name="adj" fmla="val 50000"/>
            </a:avLst>
          </a:prstGeom>
          <a:solidFill>
            <a:srgbClr val="F9B48D"/>
          </a:solidFill>
          <a:ln>
            <a:noFill/>
          </a:ln>
          <a:effectLst>
            <a:outerShdw blurRad="127000" algn="ctr" rotWithShape="0">
              <a:srgbClr val="F9B48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95000"/>
                  </a:schemeClr>
                </a:solidFill>
              </a:rPr>
              <a:t>第</a:t>
            </a:r>
            <a:r>
              <a:rPr lang="en-US" altLang="zh-CN" sz="1400" b="1" dirty="0">
                <a:solidFill>
                  <a:schemeClr val="bg1">
                    <a:lumMod val="95000"/>
                  </a:schemeClr>
                </a:solidFill>
              </a:rPr>
              <a:t>4</a:t>
            </a:r>
            <a:r>
              <a:rPr lang="zh-CN" altLang="en-US" sz="1400" b="1" dirty="0">
                <a:solidFill>
                  <a:schemeClr val="bg1">
                    <a:lumMod val="95000"/>
                  </a:schemeClr>
                </a:solidFill>
              </a:rPr>
              <a:t>部分</a:t>
            </a:r>
          </a:p>
        </p:txBody>
      </p:sp>
      <p:pic>
        <p:nvPicPr>
          <p:cNvPr id="14" name="Picture 8" descr="http://img.hb.aicdn.com/ebf830080095eefe82f4a5f85a61d138b6f314501467e-zaM9do"/>
          <p:cNvPicPr/>
          <p:nvPr/>
        </p:nvPicPr>
        <p:blipFill>
          <a:blip r:embed="rId3"/>
          <a:srcRect/>
          <a:stretch>
            <a:fillRect/>
          </a:stretch>
        </p:blipFill>
        <p:spPr>
          <a:xfrm>
            <a:off x="5784351" y="1557331"/>
            <a:ext cx="5455441" cy="4052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49504"/>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42" name="六边形 41"/>
          <p:cNvSpPr/>
          <p:nvPr/>
        </p:nvSpPr>
        <p:spPr>
          <a:xfrm rot="5400000">
            <a:off x="123494" y="2628550"/>
            <a:ext cx="3764820" cy="2539729"/>
          </a:xfrm>
          <a:prstGeom prst="hexagon">
            <a:avLst>
              <a:gd name="adj" fmla="val 10635"/>
              <a:gd name="vf" fmla="val 115470"/>
            </a:avLst>
          </a:prstGeom>
          <a:noFill/>
          <a:ln w="6350">
            <a:solidFill>
              <a:srgbClr val="B7B7C5"/>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endParaRPr>
          </a:p>
        </p:txBody>
      </p:sp>
      <p:sp>
        <p:nvSpPr>
          <p:cNvPr id="44" name="矩形 43"/>
          <p:cNvSpPr/>
          <p:nvPr/>
        </p:nvSpPr>
        <p:spPr>
          <a:xfrm>
            <a:off x="781172" y="2912737"/>
            <a:ext cx="2509639" cy="1376390"/>
          </a:xfrm>
          <a:prstGeom prst="rect">
            <a:avLst/>
          </a:prstGeom>
        </p:spPr>
        <p:txBody>
          <a:bodyPr wrap="square" lIns="121908" tIns="60954" rIns="121908" bIns="60954">
            <a:spAutoFit/>
          </a:bodyPr>
          <a:lstStyle/>
          <a:p>
            <a:pPr algn="ctr">
              <a:lnSpc>
                <a:spcPct val="130000"/>
              </a:lnSpc>
              <a:spcAft>
                <a:spcPts val="800"/>
              </a:spcAft>
            </a:pPr>
            <a:r>
              <a:rPr lang="zh-CN" altLang="en-US" sz="1600" dirty="0">
                <a:solidFill>
                  <a:schemeClr val="tx1">
                    <a:lumMod val="85000"/>
                    <a:lumOff val="15000"/>
                  </a:schemeClr>
                </a:solidFill>
                <a:latin typeface="思源等宽 L"/>
                <a:ea typeface="微软雅黑" panose="020B0503020204020204" pitchFamily="34" charset="-122"/>
              </a:rPr>
              <a:t>无论如何，我们在认知上见证了人工智能的变化，而这个时代，也已经直面而来！</a:t>
            </a:r>
            <a:endParaRPr lang="en-US" altLang="zh-CN" sz="1600" dirty="0">
              <a:solidFill>
                <a:schemeClr val="tx1">
                  <a:lumMod val="85000"/>
                  <a:lumOff val="15000"/>
                </a:schemeClr>
              </a:solidFill>
              <a:latin typeface="思源等宽 L"/>
              <a:ea typeface="微软雅黑" panose="020B0503020204020204" pitchFamily="34" charset="-122"/>
            </a:endParaRPr>
          </a:p>
        </p:txBody>
      </p:sp>
      <p:sp>
        <p:nvSpPr>
          <p:cNvPr id="45" name="六边形 44"/>
          <p:cNvSpPr/>
          <p:nvPr/>
        </p:nvSpPr>
        <p:spPr>
          <a:xfrm rot="5400000">
            <a:off x="2881908" y="2628550"/>
            <a:ext cx="3764820" cy="2539729"/>
          </a:xfrm>
          <a:prstGeom prst="hexagon">
            <a:avLst>
              <a:gd name="adj" fmla="val 10635"/>
              <a:gd name="vf" fmla="val 115470"/>
            </a:avLst>
          </a:prstGeom>
          <a:noFill/>
          <a:ln w="6350">
            <a:solidFill>
              <a:srgbClr val="B7B7C5"/>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endParaRPr>
          </a:p>
        </p:txBody>
      </p:sp>
      <p:sp>
        <p:nvSpPr>
          <p:cNvPr id="46" name="矩形 45"/>
          <p:cNvSpPr/>
          <p:nvPr/>
        </p:nvSpPr>
        <p:spPr>
          <a:xfrm>
            <a:off x="3509497" y="2449320"/>
            <a:ext cx="2509639" cy="2159169"/>
          </a:xfrm>
          <a:prstGeom prst="rect">
            <a:avLst/>
          </a:prstGeom>
        </p:spPr>
        <p:txBody>
          <a:bodyPr wrap="square" lIns="121908" tIns="60954" rIns="121908" bIns="60954">
            <a:spAutoFit/>
          </a:bodyPr>
          <a:lstStyle/>
          <a:p>
            <a:pPr algn="ctr">
              <a:lnSpc>
                <a:spcPct val="130000"/>
              </a:lnSpc>
              <a:spcAft>
                <a:spcPts val="800"/>
              </a:spcAft>
            </a:pPr>
            <a:r>
              <a:rPr lang="en-US" altLang="zh-CN" b="1" dirty="0">
                <a:solidFill>
                  <a:schemeClr val="tx1">
                    <a:lumMod val="85000"/>
                    <a:lumOff val="15000"/>
                  </a:schemeClr>
                </a:solidFill>
                <a:latin typeface="思源等宽 L"/>
                <a:ea typeface="微软雅黑" panose="020B0503020204020204" pitchFamily="34" charset="-122"/>
              </a:rPr>
              <a:t> </a:t>
            </a:r>
          </a:p>
          <a:p>
            <a:pPr algn="ctr">
              <a:lnSpc>
                <a:spcPct val="130000"/>
              </a:lnSpc>
              <a:spcAft>
                <a:spcPts val="800"/>
              </a:spcAft>
            </a:pPr>
            <a:r>
              <a:rPr lang="zh-CN" altLang="en-US" sz="1600" dirty="0">
                <a:solidFill>
                  <a:schemeClr val="tx1">
                    <a:lumMod val="85000"/>
                    <a:lumOff val="15000"/>
                  </a:schemeClr>
                </a:solidFill>
                <a:latin typeface="思源等宽 L"/>
                <a:ea typeface="微软雅黑" panose="020B0503020204020204" pitchFamily="34" charset="-122"/>
              </a:rPr>
              <a:t>作为这个时代应该具备的态度，学习</a:t>
            </a:r>
            <a:r>
              <a:rPr lang="en-US" altLang="zh-CN" sz="1600" dirty="0">
                <a:solidFill>
                  <a:schemeClr val="tx1">
                    <a:lumMod val="85000"/>
                    <a:lumOff val="15000"/>
                  </a:schemeClr>
                </a:solidFill>
                <a:latin typeface="思源等宽 L"/>
                <a:ea typeface="微软雅黑" panose="020B0503020204020204" pitchFamily="34" charset="-122"/>
              </a:rPr>
              <a:t>Python</a:t>
            </a:r>
            <a:r>
              <a:rPr lang="zh-CN" altLang="en-US" sz="1600" dirty="0">
                <a:solidFill>
                  <a:schemeClr val="tx1">
                    <a:lumMod val="85000"/>
                    <a:lumOff val="15000"/>
                  </a:schemeClr>
                </a:solidFill>
                <a:latin typeface="思源等宽 L"/>
                <a:ea typeface="微软雅黑" panose="020B0503020204020204" pitchFamily="34" charset="-122"/>
              </a:rPr>
              <a:t>，是出于自己对工作现状以及如何应对未来挑战所作出的思考</a:t>
            </a:r>
            <a:endParaRPr lang="en-US" altLang="zh-CN" sz="1600" dirty="0">
              <a:solidFill>
                <a:schemeClr val="tx1">
                  <a:lumMod val="85000"/>
                  <a:lumOff val="15000"/>
                </a:schemeClr>
              </a:solidFill>
              <a:latin typeface="思源等宽 L"/>
              <a:ea typeface="微软雅黑" panose="020B0503020204020204" pitchFamily="34" charset="-122"/>
            </a:endParaRPr>
          </a:p>
        </p:txBody>
      </p:sp>
      <p:sp>
        <p:nvSpPr>
          <p:cNvPr id="47" name="六边形 46"/>
          <p:cNvSpPr/>
          <p:nvPr/>
        </p:nvSpPr>
        <p:spPr>
          <a:xfrm rot="5400000">
            <a:off x="5640322" y="2628550"/>
            <a:ext cx="3764820" cy="2539729"/>
          </a:xfrm>
          <a:prstGeom prst="hexagon">
            <a:avLst>
              <a:gd name="adj" fmla="val 10635"/>
              <a:gd name="vf" fmla="val 115470"/>
            </a:avLst>
          </a:prstGeom>
          <a:noFill/>
          <a:ln w="6350">
            <a:solidFill>
              <a:srgbClr val="B7B7C5"/>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endParaRPr>
          </a:p>
        </p:txBody>
      </p:sp>
      <p:sp>
        <p:nvSpPr>
          <p:cNvPr id="84" name="矩形 83"/>
          <p:cNvSpPr/>
          <p:nvPr/>
        </p:nvSpPr>
        <p:spPr>
          <a:xfrm>
            <a:off x="6267910" y="2449320"/>
            <a:ext cx="2509639" cy="2159169"/>
          </a:xfrm>
          <a:prstGeom prst="rect">
            <a:avLst/>
          </a:prstGeom>
        </p:spPr>
        <p:txBody>
          <a:bodyPr wrap="square" lIns="121908" tIns="60954" rIns="121908" bIns="60954">
            <a:spAutoFit/>
          </a:bodyPr>
          <a:lstStyle/>
          <a:p>
            <a:pPr algn="ctr">
              <a:lnSpc>
                <a:spcPct val="130000"/>
              </a:lnSpc>
              <a:spcAft>
                <a:spcPts val="800"/>
              </a:spcAft>
            </a:pPr>
            <a:r>
              <a:rPr lang="en-US" altLang="zh-CN" b="1" dirty="0">
                <a:solidFill>
                  <a:schemeClr val="tx1">
                    <a:lumMod val="85000"/>
                    <a:lumOff val="15000"/>
                  </a:schemeClr>
                </a:solidFill>
                <a:latin typeface="思源等宽 L"/>
                <a:ea typeface="微软雅黑" panose="020B0503020204020204" pitchFamily="34" charset="-122"/>
              </a:rPr>
              <a:t> </a:t>
            </a:r>
          </a:p>
          <a:p>
            <a:pPr algn="ctr">
              <a:lnSpc>
                <a:spcPct val="130000"/>
              </a:lnSpc>
              <a:spcAft>
                <a:spcPts val="800"/>
              </a:spcAft>
            </a:pPr>
            <a:r>
              <a:rPr lang="zh-CN" altLang="en-US" sz="1600" dirty="0">
                <a:solidFill>
                  <a:schemeClr val="tx1">
                    <a:lumMod val="85000"/>
                    <a:lumOff val="15000"/>
                  </a:schemeClr>
                </a:solidFill>
                <a:latin typeface="思源等宽 L"/>
                <a:ea typeface="微软雅黑" panose="020B0503020204020204" pitchFamily="34" charset="-122"/>
              </a:rPr>
              <a:t>就像</a:t>
            </a:r>
            <a:r>
              <a:rPr lang="en-US" altLang="zh-CN" sz="1600" dirty="0">
                <a:solidFill>
                  <a:schemeClr val="tx1">
                    <a:lumMod val="85000"/>
                    <a:lumOff val="15000"/>
                  </a:schemeClr>
                </a:solidFill>
                <a:latin typeface="思源等宽 L"/>
                <a:ea typeface="微软雅黑" panose="020B0503020204020204" pitchFamily="34" charset="-122"/>
              </a:rPr>
              <a:t>08</a:t>
            </a:r>
            <a:r>
              <a:rPr lang="zh-CN" altLang="en-US" sz="1600" dirty="0">
                <a:solidFill>
                  <a:schemeClr val="tx1">
                    <a:lumMod val="85000"/>
                    <a:lumOff val="15000"/>
                  </a:schemeClr>
                </a:solidFill>
                <a:latin typeface="思源等宽 L"/>
                <a:ea typeface="微软雅黑" panose="020B0503020204020204" pitchFamily="34" charset="-122"/>
              </a:rPr>
              <a:t>年对房价的犹豫，电子商务刚出现时对它的质疑，微信公众平台诞生时的漠视，让很多人错失难得的机遇</a:t>
            </a:r>
            <a:endParaRPr lang="en-US" altLang="zh-CN" sz="1600" dirty="0">
              <a:solidFill>
                <a:schemeClr val="tx1">
                  <a:lumMod val="85000"/>
                  <a:lumOff val="15000"/>
                </a:schemeClr>
              </a:solidFill>
              <a:latin typeface="思源等宽 L"/>
              <a:ea typeface="微软雅黑" panose="020B0503020204020204" pitchFamily="34" charset="-122"/>
            </a:endParaRPr>
          </a:p>
        </p:txBody>
      </p:sp>
      <p:sp>
        <p:nvSpPr>
          <p:cNvPr id="85" name="六边形 84"/>
          <p:cNvSpPr/>
          <p:nvPr/>
        </p:nvSpPr>
        <p:spPr>
          <a:xfrm rot="5400000">
            <a:off x="8398738" y="2628550"/>
            <a:ext cx="3764820" cy="2539729"/>
          </a:xfrm>
          <a:prstGeom prst="hexagon">
            <a:avLst>
              <a:gd name="adj" fmla="val 10635"/>
              <a:gd name="vf" fmla="val 115470"/>
            </a:avLst>
          </a:prstGeom>
          <a:noFill/>
          <a:ln w="6350">
            <a:solidFill>
              <a:srgbClr val="B7B7C5"/>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endParaRPr>
          </a:p>
        </p:txBody>
      </p:sp>
      <p:sp>
        <p:nvSpPr>
          <p:cNvPr id="86" name="矩形 85"/>
          <p:cNvSpPr/>
          <p:nvPr/>
        </p:nvSpPr>
        <p:spPr>
          <a:xfrm>
            <a:off x="9041374" y="2912737"/>
            <a:ext cx="2509639" cy="1376390"/>
          </a:xfrm>
          <a:prstGeom prst="rect">
            <a:avLst/>
          </a:prstGeom>
        </p:spPr>
        <p:txBody>
          <a:bodyPr wrap="square" lIns="121908" tIns="60954" rIns="121908" bIns="60954">
            <a:spAutoFit/>
          </a:bodyPr>
          <a:lstStyle/>
          <a:p>
            <a:pPr algn="ctr">
              <a:lnSpc>
                <a:spcPct val="130000"/>
              </a:lnSpc>
              <a:spcAft>
                <a:spcPts val="800"/>
              </a:spcAft>
            </a:pPr>
            <a:r>
              <a:rPr lang="zh-CN" altLang="en-US" sz="1600" dirty="0">
                <a:solidFill>
                  <a:schemeClr val="tx1">
                    <a:lumMod val="85000"/>
                    <a:lumOff val="15000"/>
                  </a:schemeClr>
                </a:solidFill>
                <a:latin typeface="思源等宽 L"/>
                <a:ea typeface="微软雅黑" panose="020B0503020204020204" pitchFamily="34" charset="-122"/>
              </a:rPr>
              <a:t>这次人工智能带来的科技变革，我们不能再错失。一定要让</a:t>
            </a:r>
            <a:r>
              <a:rPr lang="en-US" altLang="zh-CN" sz="1600" dirty="0">
                <a:solidFill>
                  <a:schemeClr val="tx1">
                    <a:lumMod val="85000"/>
                    <a:lumOff val="15000"/>
                  </a:schemeClr>
                </a:solidFill>
                <a:latin typeface="思源等宽 L"/>
                <a:ea typeface="微软雅黑" panose="020B0503020204020204" pitchFamily="34" charset="-122"/>
              </a:rPr>
              <a:t>python</a:t>
            </a:r>
            <a:r>
              <a:rPr lang="zh-CN" altLang="en-US" sz="1600" dirty="0">
                <a:solidFill>
                  <a:schemeClr val="tx1">
                    <a:lumMod val="85000"/>
                    <a:lumOff val="15000"/>
                  </a:schemeClr>
                </a:solidFill>
                <a:latin typeface="思源等宽 L"/>
                <a:ea typeface="微软雅黑" panose="020B0503020204020204" pitchFamily="34" charset="-122"/>
              </a:rPr>
              <a:t>这个铁成为我们的淘金工具。</a:t>
            </a:r>
            <a:endParaRPr lang="en-US" altLang="zh-CN" sz="1600" dirty="0">
              <a:solidFill>
                <a:schemeClr val="tx1">
                  <a:lumMod val="85000"/>
                  <a:lumOff val="15000"/>
                </a:schemeClr>
              </a:solidFill>
              <a:latin typeface="思源等宽 L"/>
              <a:ea typeface="微软雅黑" panose="020B0503020204020204" pitchFamily="34" charset="-122"/>
            </a:endParaRPr>
          </a:p>
        </p:txBody>
      </p:sp>
      <p:sp>
        <p:nvSpPr>
          <p:cNvPr id="88" name="六边形 87"/>
          <p:cNvSpPr/>
          <p:nvPr/>
        </p:nvSpPr>
        <p:spPr>
          <a:xfrm>
            <a:off x="1683023" y="1808537"/>
            <a:ext cx="645761" cy="556764"/>
          </a:xfrm>
          <a:prstGeom prst="hexagon">
            <a:avLst/>
          </a:prstGeom>
          <a:solidFill>
            <a:srgbClr val="C473EB"/>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nvGrpSpPr>
          <p:cNvPr id="95" name="组合 94"/>
          <p:cNvGrpSpPr/>
          <p:nvPr/>
        </p:nvGrpSpPr>
        <p:grpSpPr>
          <a:xfrm>
            <a:off x="4441437" y="1805362"/>
            <a:ext cx="645761" cy="556764"/>
            <a:chOff x="3330915" y="1354021"/>
            <a:chExt cx="484384" cy="417573"/>
          </a:xfrm>
        </p:grpSpPr>
        <p:sp>
          <p:nvSpPr>
            <p:cNvPr id="96" name="六边形 95"/>
            <p:cNvSpPr/>
            <p:nvPr/>
          </p:nvSpPr>
          <p:spPr>
            <a:xfrm>
              <a:off x="3330915" y="1354021"/>
              <a:ext cx="484384" cy="417573"/>
            </a:xfrm>
            <a:prstGeom prst="hexagon">
              <a:avLst/>
            </a:prstGeom>
            <a:solidFill>
              <a:srgbClr val="C473EB"/>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97" name="Freeform 13"/>
            <p:cNvSpPr/>
            <p:nvPr/>
          </p:nvSpPr>
          <p:spPr>
            <a:xfrm>
              <a:off x="3484266" y="1433038"/>
              <a:ext cx="177682" cy="259539"/>
            </a:xfrm>
            <a:custGeom>
              <a:avLst/>
              <a:gdLst>
                <a:gd name="T0" fmla="*/ 366 w 916"/>
                <a:gd name="T1" fmla="*/ 10 h 1338"/>
                <a:gd name="T2" fmla="*/ 202 w 916"/>
                <a:gd name="T3" fmla="*/ 80 h 1338"/>
                <a:gd name="T4" fmla="*/ 80 w 916"/>
                <a:gd name="T5" fmla="*/ 204 h 1338"/>
                <a:gd name="T6" fmla="*/ 10 w 916"/>
                <a:gd name="T7" fmla="*/ 366 h 1338"/>
                <a:gd name="T8" fmla="*/ 2 w 916"/>
                <a:gd name="T9" fmla="*/ 484 h 1338"/>
                <a:gd name="T10" fmla="*/ 18 w 916"/>
                <a:gd name="T11" fmla="*/ 592 h 1338"/>
                <a:gd name="T12" fmla="*/ 44 w 916"/>
                <a:gd name="T13" fmla="*/ 676 h 1338"/>
                <a:gd name="T14" fmla="*/ 118 w 916"/>
                <a:gd name="T15" fmla="*/ 910 h 1338"/>
                <a:gd name="T16" fmla="*/ 126 w 916"/>
                <a:gd name="T17" fmla="*/ 1012 h 1338"/>
                <a:gd name="T18" fmla="*/ 142 w 916"/>
                <a:gd name="T19" fmla="*/ 1150 h 1338"/>
                <a:gd name="T20" fmla="*/ 174 w 916"/>
                <a:gd name="T21" fmla="*/ 1190 h 1338"/>
                <a:gd name="T22" fmla="*/ 204 w 916"/>
                <a:gd name="T23" fmla="*/ 1222 h 1338"/>
                <a:gd name="T24" fmla="*/ 240 w 916"/>
                <a:gd name="T25" fmla="*/ 1280 h 1338"/>
                <a:gd name="T26" fmla="*/ 308 w 916"/>
                <a:gd name="T27" fmla="*/ 1324 h 1338"/>
                <a:gd name="T28" fmla="*/ 398 w 916"/>
                <a:gd name="T29" fmla="*/ 1338 h 1338"/>
                <a:gd name="T30" fmla="*/ 568 w 916"/>
                <a:gd name="T31" fmla="*/ 1334 h 1338"/>
                <a:gd name="T32" fmla="*/ 646 w 916"/>
                <a:gd name="T33" fmla="*/ 1306 h 1338"/>
                <a:gd name="T34" fmla="*/ 694 w 916"/>
                <a:gd name="T35" fmla="*/ 1260 h 1338"/>
                <a:gd name="T36" fmla="*/ 720 w 916"/>
                <a:gd name="T37" fmla="*/ 1202 h 1338"/>
                <a:gd name="T38" fmla="*/ 762 w 916"/>
                <a:gd name="T39" fmla="*/ 1172 h 1338"/>
                <a:gd name="T40" fmla="*/ 788 w 916"/>
                <a:gd name="T41" fmla="*/ 1096 h 1338"/>
                <a:gd name="T42" fmla="*/ 792 w 916"/>
                <a:gd name="T43" fmla="*/ 976 h 1338"/>
                <a:gd name="T44" fmla="*/ 816 w 916"/>
                <a:gd name="T45" fmla="*/ 840 h 1338"/>
                <a:gd name="T46" fmla="*/ 884 w 916"/>
                <a:gd name="T47" fmla="*/ 648 h 1338"/>
                <a:gd name="T48" fmla="*/ 910 w 916"/>
                <a:gd name="T49" fmla="*/ 538 h 1338"/>
                <a:gd name="T50" fmla="*/ 916 w 916"/>
                <a:gd name="T51" fmla="*/ 460 h 1338"/>
                <a:gd name="T52" fmla="*/ 880 w 916"/>
                <a:gd name="T53" fmla="*/ 280 h 1338"/>
                <a:gd name="T54" fmla="*/ 782 w 916"/>
                <a:gd name="T55" fmla="*/ 136 h 1338"/>
                <a:gd name="T56" fmla="*/ 636 w 916"/>
                <a:gd name="T57" fmla="*/ 38 h 1338"/>
                <a:gd name="T58" fmla="*/ 458 w 916"/>
                <a:gd name="T59" fmla="*/ 0 h 1338"/>
                <a:gd name="T60" fmla="*/ 620 w 916"/>
                <a:gd name="T61" fmla="*/ 1164 h 1338"/>
                <a:gd name="T62" fmla="*/ 600 w 916"/>
                <a:gd name="T63" fmla="*/ 1206 h 1338"/>
                <a:gd name="T64" fmla="*/ 568 w 916"/>
                <a:gd name="T65" fmla="*/ 1224 h 1338"/>
                <a:gd name="T66" fmla="*/ 398 w 916"/>
                <a:gd name="T67" fmla="*/ 1232 h 1338"/>
                <a:gd name="T68" fmla="*/ 344 w 916"/>
                <a:gd name="T69" fmla="*/ 1222 h 1338"/>
                <a:gd name="T70" fmla="*/ 306 w 916"/>
                <a:gd name="T71" fmla="*/ 1190 h 1338"/>
                <a:gd name="T72" fmla="*/ 298 w 916"/>
                <a:gd name="T73" fmla="*/ 1158 h 1338"/>
                <a:gd name="T74" fmla="*/ 620 w 916"/>
                <a:gd name="T75" fmla="*/ 1158 h 1338"/>
                <a:gd name="T76" fmla="*/ 238 w 916"/>
                <a:gd name="T77" fmla="*/ 1104 h 1338"/>
                <a:gd name="T78" fmla="*/ 686 w 916"/>
                <a:gd name="T79" fmla="*/ 1046 h 1338"/>
                <a:gd name="T80" fmla="*/ 686 w 916"/>
                <a:gd name="T81" fmla="*/ 992 h 1338"/>
                <a:gd name="T82" fmla="*/ 688 w 916"/>
                <a:gd name="T83" fmla="*/ 934 h 1338"/>
                <a:gd name="T84" fmla="*/ 774 w 916"/>
                <a:gd name="T85" fmla="*/ 638 h 1338"/>
                <a:gd name="T86" fmla="*/ 706 w 916"/>
                <a:gd name="T87" fmla="*/ 834 h 1338"/>
                <a:gd name="T88" fmla="*/ 210 w 916"/>
                <a:gd name="T89" fmla="*/ 834 h 1338"/>
                <a:gd name="T90" fmla="*/ 144 w 916"/>
                <a:gd name="T91" fmla="*/ 638 h 1338"/>
                <a:gd name="T92" fmla="*/ 108 w 916"/>
                <a:gd name="T93" fmla="*/ 460 h 1338"/>
                <a:gd name="T94" fmla="*/ 124 w 916"/>
                <a:gd name="T95" fmla="*/ 354 h 1338"/>
                <a:gd name="T96" fmla="*/ 188 w 916"/>
                <a:gd name="T97" fmla="*/ 236 h 1338"/>
                <a:gd name="T98" fmla="*/ 292 w 916"/>
                <a:gd name="T99" fmla="*/ 150 h 1338"/>
                <a:gd name="T100" fmla="*/ 422 w 916"/>
                <a:gd name="T101" fmla="*/ 110 h 1338"/>
                <a:gd name="T102" fmla="*/ 530 w 916"/>
                <a:gd name="T103" fmla="*/ 114 h 1338"/>
                <a:gd name="T104" fmla="*/ 656 w 916"/>
                <a:gd name="T105" fmla="*/ 168 h 1338"/>
                <a:gd name="T106" fmla="*/ 750 w 916"/>
                <a:gd name="T107" fmla="*/ 262 h 1338"/>
                <a:gd name="T108" fmla="*/ 802 w 916"/>
                <a:gd name="T109" fmla="*/ 388 h 1338"/>
                <a:gd name="T110" fmla="*/ 808 w 916"/>
                <a:gd name="T111" fmla="*/ 502 h 1338"/>
                <a:gd name="T112" fmla="*/ 774 w 916"/>
                <a:gd name="T113" fmla="*/ 6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6" h="1338">
                  <a:moveTo>
                    <a:pt x="458" y="0"/>
                  </a:moveTo>
                  <a:lnTo>
                    <a:pt x="458" y="0"/>
                  </a:lnTo>
                  <a:lnTo>
                    <a:pt x="412" y="4"/>
                  </a:lnTo>
                  <a:lnTo>
                    <a:pt x="366" y="10"/>
                  </a:lnTo>
                  <a:lnTo>
                    <a:pt x="322" y="22"/>
                  </a:lnTo>
                  <a:lnTo>
                    <a:pt x="280" y="38"/>
                  </a:lnTo>
                  <a:lnTo>
                    <a:pt x="240" y="56"/>
                  </a:lnTo>
                  <a:lnTo>
                    <a:pt x="202" y="80"/>
                  </a:lnTo>
                  <a:lnTo>
                    <a:pt x="168" y="106"/>
                  </a:lnTo>
                  <a:lnTo>
                    <a:pt x="136" y="136"/>
                  </a:lnTo>
                  <a:lnTo>
                    <a:pt x="106" y="168"/>
                  </a:lnTo>
                  <a:lnTo>
                    <a:pt x="80" y="204"/>
                  </a:lnTo>
                  <a:lnTo>
                    <a:pt x="56" y="240"/>
                  </a:lnTo>
                  <a:lnTo>
                    <a:pt x="36" y="280"/>
                  </a:lnTo>
                  <a:lnTo>
                    <a:pt x="22" y="322"/>
                  </a:lnTo>
                  <a:lnTo>
                    <a:pt x="10" y="366"/>
                  </a:lnTo>
                  <a:lnTo>
                    <a:pt x="4" y="412"/>
                  </a:lnTo>
                  <a:lnTo>
                    <a:pt x="0" y="460"/>
                  </a:lnTo>
                  <a:lnTo>
                    <a:pt x="0" y="460"/>
                  </a:lnTo>
                  <a:lnTo>
                    <a:pt x="2" y="484"/>
                  </a:lnTo>
                  <a:lnTo>
                    <a:pt x="4" y="512"/>
                  </a:lnTo>
                  <a:lnTo>
                    <a:pt x="6" y="538"/>
                  </a:lnTo>
                  <a:lnTo>
                    <a:pt x="12" y="566"/>
                  </a:lnTo>
                  <a:lnTo>
                    <a:pt x="18" y="592"/>
                  </a:lnTo>
                  <a:lnTo>
                    <a:pt x="26" y="620"/>
                  </a:lnTo>
                  <a:lnTo>
                    <a:pt x="34" y="648"/>
                  </a:lnTo>
                  <a:lnTo>
                    <a:pt x="44" y="676"/>
                  </a:lnTo>
                  <a:lnTo>
                    <a:pt x="44" y="676"/>
                  </a:lnTo>
                  <a:lnTo>
                    <a:pt x="88" y="794"/>
                  </a:lnTo>
                  <a:lnTo>
                    <a:pt x="102" y="840"/>
                  </a:lnTo>
                  <a:lnTo>
                    <a:pt x="112" y="876"/>
                  </a:lnTo>
                  <a:lnTo>
                    <a:pt x="118" y="910"/>
                  </a:lnTo>
                  <a:lnTo>
                    <a:pt x="122" y="942"/>
                  </a:lnTo>
                  <a:lnTo>
                    <a:pt x="124" y="976"/>
                  </a:lnTo>
                  <a:lnTo>
                    <a:pt x="126" y="1012"/>
                  </a:lnTo>
                  <a:lnTo>
                    <a:pt x="126" y="1012"/>
                  </a:lnTo>
                  <a:lnTo>
                    <a:pt x="126" y="1068"/>
                  </a:lnTo>
                  <a:lnTo>
                    <a:pt x="130" y="1096"/>
                  </a:lnTo>
                  <a:lnTo>
                    <a:pt x="134" y="1124"/>
                  </a:lnTo>
                  <a:lnTo>
                    <a:pt x="142" y="1150"/>
                  </a:lnTo>
                  <a:lnTo>
                    <a:pt x="148" y="1160"/>
                  </a:lnTo>
                  <a:lnTo>
                    <a:pt x="156" y="1172"/>
                  </a:lnTo>
                  <a:lnTo>
                    <a:pt x="164" y="1182"/>
                  </a:lnTo>
                  <a:lnTo>
                    <a:pt x="174" y="1190"/>
                  </a:lnTo>
                  <a:lnTo>
                    <a:pt x="184" y="1198"/>
                  </a:lnTo>
                  <a:lnTo>
                    <a:pt x="198" y="1202"/>
                  </a:lnTo>
                  <a:lnTo>
                    <a:pt x="198" y="1202"/>
                  </a:lnTo>
                  <a:lnTo>
                    <a:pt x="204" y="1222"/>
                  </a:lnTo>
                  <a:lnTo>
                    <a:pt x="212" y="1242"/>
                  </a:lnTo>
                  <a:lnTo>
                    <a:pt x="224" y="1260"/>
                  </a:lnTo>
                  <a:lnTo>
                    <a:pt x="240" y="1280"/>
                  </a:lnTo>
                  <a:lnTo>
                    <a:pt x="240" y="1280"/>
                  </a:lnTo>
                  <a:lnTo>
                    <a:pt x="256" y="1294"/>
                  </a:lnTo>
                  <a:lnTo>
                    <a:pt x="272" y="1306"/>
                  </a:lnTo>
                  <a:lnTo>
                    <a:pt x="290" y="1316"/>
                  </a:lnTo>
                  <a:lnTo>
                    <a:pt x="308" y="1324"/>
                  </a:lnTo>
                  <a:lnTo>
                    <a:pt x="328" y="1330"/>
                  </a:lnTo>
                  <a:lnTo>
                    <a:pt x="350" y="1334"/>
                  </a:lnTo>
                  <a:lnTo>
                    <a:pt x="374" y="1338"/>
                  </a:lnTo>
                  <a:lnTo>
                    <a:pt x="398" y="1338"/>
                  </a:lnTo>
                  <a:lnTo>
                    <a:pt x="520" y="1338"/>
                  </a:lnTo>
                  <a:lnTo>
                    <a:pt x="520" y="1338"/>
                  </a:lnTo>
                  <a:lnTo>
                    <a:pt x="544" y="1338"/>
                  </a:lnTo>
                  <a:lnTo>
                    <a:pt x="568" y="1334"/>
                  </a:lnTo>
                  <a:lnTo>
                    <a:pt x="588" y="1330"/>
                  </a:lnTo>
                  <a:lnTo>
                    <a:pt x="610" y="1324"/>
                  </a:lnTo>
                  <a:lnTo>
                    <a:pt x="628" y="1316"/>
                  </a:lnTo>
                  <a:lnTo>
                    <a:pt x="646" y="1306"/>
                  </a:lnTo>
                  <a:lnTo>
                    <a:pt x="662" y="1294"/>
                  </a:lnTo>
                  <a:lnTo>
                    <a:pt x="676" y="1280"/>
                  </a:lnTo>
                  <a:lnTo>
                    <a:pt x="676" y="1280"/>
                  </a:lnTo>
                  <a:lnTo>
                    <a:pt x="694" y="1260"/>
                  </a:lnTo>
                  <a:lnTo>
                    <a:pt x="706" y="1242"/>
                  </a:lnTo>
                  <a:lnTo>
                    <a:pt x="714" y="1222"/>
                  </a:lnTo>
                  <a:lnTo>
                    <a:pt x="720" y="1202"/>
                  </a:lnTo>
                  <a:lnTo>
                    <a:pt x="720" y="1202"/>
                  </a:lnTo>
                  <a:lnTo>
                    <a:pt x="734" y="1198"/>
                  </a:lnTo>
                  <a:lnTo>
                    <a:pt x="744" y="1190"/>
                  </a:lnTo>
                  <a:lnTo>
                    <a:pt x="754" y="1182"/>
                  </a:lnTo>
                  <a:lnTo>
                    <a:pt x="762" y="1172"/>
                  </a:lnTo>
                  <a:lnTo>
                    <a:pt x="768" y="1160"/>
                  </a:lnTo>
                  <a:lnTo>
                    <a:pt x="774" y="1150"/>
                  </a:lnTo>
                  <a:lnTo>
                    <a:pt x="784" y="1124"/>
                  </a:lnTo>
                  <a:lnTo>
                    <a:pt x="788" y="1096"/>
                  </a:lnTo>
                  <a:lnTo>
                    <a:pt x="792" y="1068"/>
                  </a:lnTo>
                  <a:lnTo>
                    <a:pt x="792" y="1012"/>
                  </a:lnTo>
                  <a:lnTo>
                    <a:pt x="792" y="1012"/>
                  </a:lnTo>
                  <a:lnTo>
                    <a:pt x="792" y="976"/>
                  </a:lnTo>
                  <a:lnTo>
                    <a:pt x="794" y="942"/>
                  </a:lnTo>
                  <a:lnTo>
                    <a:pt x="798" y="910"/>
                  </a:lnTo>
                  <a:lnTo>
                    <a:pt x="806" y="876"/>
                  </a:lnTo>
                  <a:lnTo>
                    <a:pt x="816" y="840"/>
                  </a:lnTo>
                  <a:lnTo>
                    <a:pt x="830" y="794"/>
                  </a:lnTo>
                  <a:lnTo>
                    <a:pt x="874" y="676"/>
                  </a:lnTo>
                  <a:lnTo>
                    <a:pt x="874" y="676"/>
                  </a:lnTo>
                  <a:lnTo>
                    <a:pt x="884" y="648"/>
                  </a:lnTo>
                  <a:lnTo>
                    <a:pt x="892" y="620"/>
                  </a:lnTo>
                  <a:lnTo>
                    <a:pt x="900" y="592"/>
                  </a:lnTo>
                  <a:lnTo>
                    <a:pt x="906" y="566"/>
                  </a:lnTo>
                  <a:lnTo>
                    <a:pt x="910" y="538"/>
                  </a:lnTo>
                  <a:lnTo>
                    <a:pt x="914" y="512"/>
                  </a:lnTo>
                  <a:lnTo>
                    <a:pt x="916" y="484"/>
                  </a:lnTo>
                  <a:lnTo>
                    <a:pt x="916" y="460"/>
                  </a:lnTo>
                  <a:lnTo>
                    <a:pt x="916" y="460"/>
                  </a:lnTo>
                  <a:lnTo>
                    <a:pt x="914" y="412"/>
                  </a:lnTo>
                  <a:lnTo>
                    <a:pt x="908" y="366"/>
                  </a:lnTo>
                  <a:lnTo>
                    <a:pt x="896" y="322"/>
                  </a:lnTo>
                  <a:lnTo>
                    <a:pt x="880" y="280"/>
                  </a:lnTo>
                  <a:lnTo>
                    <a:pt x="862" y="240"/>
                  </a:lnTo>
                  <a:lnTo>
                    <a:pt x="838" y="204"/>
                  </a:lnTo>
                  <a:lnTo>
                    <a:pt x="812" y="168"/>
                  </a:lnTo>
                  <a:lnTo>
                    <a:pt x="782" y="136"/>
                  </a:lnTo>
                  <a:lnTo>
                    <a:pt x="750" y="106"/>
                  </a:lnTo>
                  <a:lnTo>
                    <a:pt x="714" y="80"/>
                  </a:lnTo>
                  <a:lnTo>
                    <a:pt x="676" y="56"/>
                  </a:lnTo>
                  <a:lnTo>
                    <a:pt x="636" y="38"/>
                  </a:lnTo>
                  <a:lnTo>
                    <a:pt x="594" y="22"/>
                  </a:lnTo>
                  <a:lnTo>
                    <a:pt x="550" y="10"/>
                  </a:lnTo>
                  <a:lnTo>
                    <a:pt x="506" y="4"/>
                  </a:lnTo>
                  <a:lnTo>
                    <a:pt x="458" y="0"/>
                  </a:lnTo>
                  <a:lnTo>
                    <a:pt x="458" y="0"/>
                  </a:lnTo>
                  <a:close/>
                  <a:moveTo>
                    <a:pt x="620" y="1158"/>
                  </a:moveTo>
                  <a:lnTo>
                    <a:pt x="620" y="1158"/>
                  </a:lnTo>
                  <a:lnTo>
                    <a:pt x="620" y="1164"/>
                  </a:lnTo>
                  <a:lnTo>
                    <a:pt x="618" y="1174"/>
                  </a:lnTo>
                  <a:lnTo>
                    <a:pt x="612" y="1190"/>
                  </a:lnTo>
                  <a:lnTo>
                    <a:pt x="606" y="1198"/>
                  </a:lnTo>
                  <a:lnTo>
                    <a:pt x="600" y="1206"/>
                  </a:lnTo>
                  <a:lnTo>
                    <a:pt x="600" y="1206"/>
                  </a:lnTo>
                  <a:lnTo>
                    <a:pt x="594" y="1212"/>
                  </a:lnTo>
                  <a:lnTo>
                    <a:pt x="586" y="1218"/>
                  </a:lnTo>
                  <a:lnTo>
                    <a:pt x="568" y="1224"/>
                  </a:lnTo>
                  <a:lnTo>
                    <a:pt x="546" y="1230"/>
                  </a:lnTo>
                  <a:lnTo>
                    <a:pt x="520" y="1232"/>
                  </a:lnTo>
                  <a:lnTo>
                    <a:pt x="398" y="1232"/>
                  </a:lnTo>
                  <a:lnTo>
                    <a:pt x="398" y="1232"/>
                  </a:lnTo>
                  <a:lnTo>
                    <a:pt x="382" y="1230"/>
                  </a:lnTo>
                  <a:lnTo>
                    <a:pt x="368" y="1230"/>
                  </a:lnTo>
                  <a:lnTo>
                    <a:pt x="356" y="1226"/>
                  </a:lnTo>
                  <a:lnTo>
                    <a:pt x="344" y="1222"/>
                  </a:lnTo>
                  <a:lnTo>
                    <a:pt x="334" y="1218"/>
                  </a:lnTo>
                  <a:lnTo>
                    <a:pt x="326" y="1214"/>
                  </a:lnTo>
                  <a:lnTo>
                    <a:pt x="314" y="1202"/>
                  </a:lnTo>
                  <a:lnTo>
                    <a:pt x="306" y="1190"/>
                  </a:lnTo>
                  <a:lnTo>
                    <a:pt x="300" y="1178"/>
                  </a:lnTo>
                  <a:lnTo>
                    <a:pt x="298" y="1168"/>
                  </a:lnTo>
                  <a:lnTo>
                    <a:pt x="298" y="1158"/>
                  </a:lnTo>
                  <a:lnTo>
                    <a:pt x="298" y="1158"/>
                  </a:lnTo>
                  <a:lnTo>
                    <a:pt x="298" y="1156"/>
                  </a:lnTo>
                  <a:lnTo>
                    <a:pt x="620" y="1156"/>
                  </a:lnTo>
                  <a:lnTo>
                    <a:pt x="620" y="1156"/>
                  </a:lnTo>
                  <a:lnTo>
                    <a:pt x="620" y="1158"/>
                  </a:lnTo>
                  <a:lnTo>
                    <a:pt x="620" y="1158"/>
                  </a:lnTo>
                  <a:close/>
                  <a:moveTo>
                    <a:pt x="678" y="1104"/>
                  </a:moveTo>
                  <a:lnTo>
                    <a:pt x="238" y="1104"/>
                  </a:lnTo>
                  <a:lnTo>
                    <a:pt x="238" y="1104"/>
                  </a:lnTo>
                  <a:lnTo>
                    <a:pt x="236" y="1084"/>
                  </a:lnTo>
                  <a:lnTo>
                    <a:pt x="232" y="1046"/>
                  </a:lnTo>
                  <a:lnTo>
                    <a:pt x="686" y="1046"/>
                  </a:lnTo>
                  <a:lnTo>
                    <a:pt x="686" y="1046"/>
                  </a:lnTo>
                  <a:lnTo>
                    <a:pt x="682" y="1084"/>
                  </a:lnTo>
                  <a:lnTo>
                    <a:pt x="678" y="1104"/>
                  </a:lnTo>
                  <a:lnTo>
                    <a:pt x="678" y="1104"/>
                  </a:lnTo>
                  <a:close/>
                  <a:moveTo>
                    <a:pt x="686" y="992"/>
                  </a:moveTo>
                  <a:lnTo>
                    <a:pt x="232" y="992"/>
                  </a:lnTo>
                  <a:lnTo>
                    <a:pt x="232" y="992"/>
                  </a:lnTo>
                  <a:lnTo>
                    <a:pt x="230" y="934"/>
                  </a:lnTo>
                  <a:lnTo>
                    <a:pt x="688" y="934"/>
                  </a:lnTo>
                  <a:lnTo>
                    <a:pt x="688" y="934"/>
                  </a:lnTo>
                  <a:lnTo>
                    <a:pt x="686" y="992"/>
                  </a:lnTo>
                  <a:lnTo>
                    <a:pt x="686" y="992"/>
                  </a:lnTo>
                  <a:close/>
                  <a:moveTo>
                    <a:pt x="774" y="638"/>
                  </a:moveTo>
                  <a:lnTo>
                    <a:pt x="774" y="638"/>
                  </a:lnTo>
                  <a:lnTo>
                    <a:pt x="744" y="716"/>
                  </a:lnTo>
                  <a:lnTo>
                    <a:pt x="722" y="780"/>
                  </a:lnTo>
                  <a:lnTo>
                    <a:pt x="706" y="834"/>
                  </a:lnTo>
                  <a:lnTo>
                    <a:pt x="696" y="882"/>
                  </a:lnTo>
                  <a:lnTo>
                    <a:pt x="222" y="882"/>
                  </a:lnTo>
                  <a:lnTo>
                    <a:pt x="222" y="882"/>
                  </a:lnTo>
                  <a:lnTo>
                    <a:pt x="210" y="834"/>
                  </a:lnTo>
                  <a:lnTo>
                    <a:pt x="194" y="780"/>
                  </a:lnTo>
                  <a:lnTo>
                    <a:pt x="172" y="716"/>
                  </a:lnTo>
                  <a:lnTo>
                    <a:pt x="144" y="638"/>
                  </a:lnTo>
                  <a:lnTo>
                    <a:pt x="144" y="638"/>
                  </a:lnTo>
                  <a:lnTo>
                    <a:pt x="128" y="592"/>
                  </a:lnTo>
                  <a:lnTo>
                    <a:pt x="116" y="546"/>
                  </a:lnTo>
                  <a:lnTo>
                    <a:pt x="110" y="502"/>
                  </a:lnTo>
                  <a:lnTo>
                    <a:pt x="108" y="460"/>
                  </a:lnTo>
                  <a:lnTo>
                    <a:pt x="108" y="460"/>
                  </a:lnTo>
                  <a:lnTo>
                    <a:pt x="110" y="424"/>
                  </a:lnTo>
                  <a:lnTo>
                    <a:pt x="114" y="388"/>
                  </a:lnTo>
                  <a:lnTo>
                    <a:pt x="124" y="354"/>
                  </a:lnTo>
                  <a:lnTo>
                    <a:pt x="136" y="322"/>
                  </a:lnTo>
                  <a:lnTo>
                    <a:pt x="150" y="292"/>
                  </a:lnTo>
                  <a:lnTo>
                    <a:pt x="168" y="262"/>
                  </a:lnTo>
                  <a:lnTo>
                    <a:pt x="188" y="236"/>
                  </a:lnTo>
                  <a:lnTo>
                    <a:pt x="210" y="210"/>
                  </a:lnTo>
                  <a:lnTo>
                    <a:pt x="236" y="188"/>
                  </a:lnTo>
                  <a:lnTo>
                    <a:pt x="262" y="168"/>
                  </a:lnTo>
                  <a:lnTo>
                    <a:pt x="292" y="150"/>
                  </a:lnTo>
                  <a:lnTo>
                    <a:pt x="322" y="136"/>
                  </a:lnTo>
                  <a:lnTo>
                    <a:pt x="354" y="124"/>
                  </a:lnTo>
                  <a:lnTo>
                    <a:pt x="388" y="114"/>
                  </a:lnTo>
                  <a:lnTo>
                    <a:pt x="422" y="110"/>
                  </a:lnTo>
                  <a:lnTo>
                    <a:pt x="458" y="108"/>
                  </a:lnTo>
                  <a:lnTo>
                    <a:pt x="458" y="108"/>
                  </a:lnTo>
                  <a:lnTo>
                    <a:pt x="494" y="110"/>
                  </a:lnTo>
                  <a:lnTo>
                    <a:pt x="530" y="114"/>
                  </a:lnTo>
                  <a:lnTo>
                    <a:pt x="564" y="124"/>
                  </a:lnTo>
                  <a:lnTo>
                    <a:pt x="596" y="136"/>
                  </a:lnTo>
                  <a:lnTo>
                    <a:pt x="626" y="150"/>
                  </a:lnTo>
                  <a:lnTo>
                    <a:pt x="656" y="168"/>
                  </a:lnTo>
                  <a:lnTo>
                    <a:pt x="682" y="188"/>
                  </a:lnTo>
                  <a:lnTo>
                    <a:pt x="708" y="210"/>
                  </a:lnTo>
                  <a:lnTo>
                    <a:pt x="730" y="236"/>
                  </a:lnTo>
                  <a:lnTo>
                    <a:pt x="750" y="262"/>
                  </a:lnTo>
                  <a:lnTo>
                    <a:pt x="768" y="292"/>
                  </a:lnTo>
                  <a:lnTo>
                    <a:pt x="782" y="322"/>
                  </a:lnTo>
                  <a:lnTo>
                    <a:pt x="794" y="354"/>
                  </a:lnTo>
                  <a:lnTo>
                    <a:pt x="802" y="388"/>
                  </a:lnTo>
                  <a:lnTo>
                    <a:pt x="808" y="424"/>
                  </a:lnTo>
                  <a:lnTo>
                    <a:pt x="810" y="460"/>
                  </a:lnTo>
                  <a:lnTo>
                    <a:pt x="810" y="460"/>
                  </a:lnTo>
                  <a:lnTo>
                    <a:pt x="808" y="502"/>
                  </a:lnTo>
                  <a:lnTo>
                    <a:pt x="800" y="546"/>
                  </a:lnTo>
                  <a:lnTo>
                    <a:pt x="790" y="592"/>
                  </a:lnTo>
                  <a:lnTo>
                    <a:pt x="774" y="638"/>
                  </a:lnTo>
                  <a:lnTo>
                    <a:pt x="774" y="638"/>
                  </a:ln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grpSp>
      <p:sp>
        <p:nvSpPr>
          <p:cNvPr id="99" name="六边形 98"/>
          <p:cNvSpPr/>
          <p:nvPr/>
        </p:nvSpPr>
        <p:spPr>
          <a:xfrm>
            <a:off x="7199851" y="1805362"/>
            <a:ext cx="645761" cy="556764"/>
          </a:xfrm>
          <a:prstGeom prst="hexagon">
            <a:avLst/>
          </a:prstGeom>
          <a:solidFill>
            <a:srgbClr val="C473EB"/>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106" name="六边形 105"/>
          <p:cNvSpPr/>
          <p:nvPr/>
        </p:nvSpPr>
        <p:spPr>
          <a:xfrm>
            <a:off x="9958267" y="1805362"/>
            <a:ext cx="645761" cy="556764"/>
          </a:xfrm>
          <a:prstGeom prst="hexagon">
            <a:avLst/>
          </a:prstGeom>
          <a:solidFill>
            <a:srgbClr val="C473EB"/>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36" name="Freeform 13"/>
          <p:cNvSpPr/>
          <p:nvPr/>
        </p:nvSpPr>
        <p:spPr>
          <a:xfrm>
            <a:off x="1887463" y="1919845"/>
            <a:ext cx="236878" cy="346052"/>
          </a:xfrm>
          <a:custGeom>
            <a:avLst/>
            <a:gdLst>
              <a:gd name="T0" fmla="*/ 366 w 916"/>
              <a:gd name="T1" fmla="*/ 10 h 1338"/>
              <a:gd name="T2" fmla="*/ 202 w 916"/>
              <a:gd name="T3" fmla="*/ 80 h 1338"/>
              <a:gd name="T4" fmla="*/ 80 w 916"/>
              <a:gd name="T5" fmla="*/ 204 h 1338"/>
              <a:gd name="T6" fmla="*/ 10 w 916"/>
              <a:gd name="T7" fmla="*/ 366 h 1338"/>
              <a:gd name="T8" fmla="*/ 2 w 916"/>
              <a:gd name="T9" fmla="*/ 484 h 1338"/>
              <a:gd name="T10" fmla="*/ 18 w 916"/>
              <a:gd name="T11" fmla="*/ 592 h 1338"/>
              <a:gd name="T12" fmla="*/ 44 w 916"/>
              <a:gd name="T13" fmla="*/ 676 h 1338"/>
              <a:gd name="T14" fmla="*/ 118 w 916"/>
              <a:gd name="T15" fmla="*/ 910 h 1338"/>
              <a:gd name="T16" fmla="*/ 126 w 916"/>
              <a:gd name="T17" fmla="*/ 1012 h 1338"/>
              <a:gd name="T18" fmla="*/ 142 w 916"/>
              <a:gd name="T19" fmla="*/ 1150 h 1338"/>
              <a:gd name="T20" fmla="*/ 174 w 916"/>
              <a:gd name="T21" fmla="*/ 1190 h 1338"/>
              <a:gd name="T22" fmla="*/ 204 w 916"/>
              <a:gd name="T23" fmla="*/ 1222 h 1338"/>
              <a:gd name="T24" fmla="*/ 240 w 916"/>
              <a:gd name="T25" fmla="*/ 1280 h 1338"/>
              <a:gd name="T26" fmla="*/ 308 w 916"/>
              <a:gd name="T27" fmla="*/ 1324 h 1338"/>
              <a:gd name="T28" fmla="*/ 398 w 916"/>
              <a:gd name="T29" fmla="*/ 1338 h 1338"/>
              <a:gd name="T30" fmla="*/ 568 w 916"/>
              <a:gd name="T31" fmla="*/ 1334 h 1338"/>
              <a:gd name="T32" fmla="*/ 646 w 916"/>
              <a:gd name="T33" fmla="*/ 1306 h 1338"/>
              <a:gd name="T34" fmla="*/ 694 w 916"/>
              <a:gd name="T35" fmla="*/ 1260 h 1338"/>
              <a:gd name="T36" fmla="*/ 720 w 916"/>
              <a:gd name="T37" fmla="*/ 1202 h 1338"/>
              <a:gd name="T38" fmla="*/ 762 w 916"/>
              <a:gd name="T39" fmla="*/ 1172 h 1338"/>
              <a:gd name="T40" fmla="*/ 788 w 916"/>
              <a:gd name="T41" fmla="*/ 1096 h 1338"/>
              <a:gd name="T42" fmla="*/ 792 w 916"/>
              <a:gd name="T43" fmla="*/ 976 h 1338"/>
              <a:gd name="T44" fmla="*/ 816 w 916"/>
              <a:gd name="T45" fmla="*/ 840 h 1338"/>
              <a:gd name="T46" fmla="*/ 884 w 916"/>
              <a:gd name="T47" fmla="*/ 648 h 1338"/>
              <a:gd name="T48" fmla="*/ 910 w 916"/>
              <a:gd name="T49" fmla="*/ 538 h 1338"/>
              <a:gd name="T50" fmla="*/ 916 w 916"/>
              <a:gd name="T51" fmla="*/ 460 h 1338"/>
              <a:gd name="T52" fmla="*/ 880 w 916"/>
              <a:gd name="T53" fmla="*/ 280 h 1338"/>
              <a:gd name="T54" fmla="*/ 782 w 916"/>
              <a:gd name="T55" fmla="*/ 136 h 1338"/>
              <a:gd name="T56" fmla="*/ 636 w 916"/>
              <a:gd name="T57" fmla="*/ 38 h 1338"/>
              <a:gd name="T58" fmla="*/ 458 w 916"/>
              <a:gd name="T59" fmla="*/ 0 h 1338"/>
              <a:gd name="T60" fmla="*/ 620 w 916"/>
              <a:gd name="T61" fmla="*/ 1164 h 1338"/>
              <a:gd name="T62" fmla="*/ 600 w 916"/>
              <a:gd name="T63" fmla="*/ 1206 h 1338"/>
              <a:gd name="T64" fmla="*/ 568 w 916"/>
              <a:gd name="T65" fmla="*/ 1224 h 1338"/>
              <a:gd name="T66" fmla="*/ 398 w 916"/>
              <a:gd name="T67" fmla="*/ 1232 h 1338"/>
              <a:gd name="T68" fmla="*/ 344 w 916"/>
              <a:gd name="T69" fmla="*/ 1222 h 1338"/>
              <a:gd name="T70" fmla="*/ 306 w 916"/>
              <a:gd name="T71" fmla="*/ 1190 h 1338"/>
              <a:gd name="T72" fmla="*/ 298 w 916"/>
              <a:gd name="T73" fmla="*/ 1158 h 1338"/>
              <a:gd name="T74" fmla="*/ 620 w 916"/>
              <a:gd name="T75" fmla="*/ 1158 h 1338"/>
              <a:gd name="T76" fmla="*/ 238 w 916"/>
              <a:gd name="T77" fmla="*/ 1104 h 1338"/>
              <a:gd name="T78" fmla="*/ 686 w 916"/>
              <a:gd name="T79" fmla="*/ 1046 h 1338"/>
              <a:gd name="T80" fmla="*/ 686 w 916"/>
              <a:gd name="T81" fmla="*/ 992 h 1338"/>
              <a:gd name="T82" fmla="*/ 688 w 916"/>
              <a:gd name="T83" fmla="*/ 934 h 1338"/>
              <a:gd name="T84" fmla="*/ 774 w 916"/>
              <a:gd name="T85" fmla="*/ 638 h 1338"/>
              <a:gd name="T86" fmla="*/ 706 w 916"/>
              <a:gd name="T87" fmla="*/ 834 h 1338"/>
              <a:gd name="T88" fmla="*/ 210 w 916"/>
              <a:gd name="T89" fmla="*/ 834 h 1338"/>
              <a:gd name="T90" fmla="*/ 144 w 916"/>
              <a:gd name="T91" fmla="*/ 638 h 1338"/>
              <a:gd name="T92" fmla="*/ 108 w 916"/>
              <a:gd name="T93" fmla="*/ 460 h 1338"/>
              <a:gd name="T94" fmla="*/ 124 w 916"/>
              <a:gd name="T95" fmla="*/ 354 h 1338"/>
              <a:gd name="T96" fmla="*/ 188 w 916"/>
              <a:gd name="T97" fmla="*/ 236 h 1338"/>
              <a:gd name="T98" fmla="*/ 292 w 916"/>
              <a:gd name="T99" fmla="*/ 150 h 1338"/>
              <a:gd name="T100" fmla="*/ 422 w 916"/>
              <a:gd name="T101" fmla="*/ 110 h 1338"/>
              <a:gd name="T102" fmla="*/ 530 w 916"/>
              <a:gd name="T103" fmla="*/ 114 h 1338"/>
              <a:gd name="T104" fmla="*/ 656 w 916"/>
              <a:gd name="T105" fmla="*/ 168 h 1338"/>
              <a:gd name="T106" fmla="*/ 750 w 916"/>
              <a:gd name="T107" fmla="*/ 262 h 1338"/>
              <a:gd name="T108" fmla="*/ 802 w 916"/>
              <a:gd name="T109" fmla="*/ 388 h 1338"/>
              <a:gd name="T110" fmla="*/ 808 w 916"/>
              <a:gd name="T111" fmla="*/ 502 h 1338"/>
              <a:gd name="T112" fmla="*/ 774 w 916"/>
              <a:gd name="T113" fmla="*/ 6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6" h="1338">
                <a:moveTo>
                  <a:pt x="458" y="0"/>
                </a:moveTo>
                <a:lnTo>
                  <a:pt x="458" y="0"/>
                </a:lnTo>
                <a:lnTo>
                  <a:pt x="412" y="4"/>
                </a:lnTo>
                <a:lnTo>
                  <a:pt x="366" y="10"/>
                </a:lnTo>
                <a:lnTo>
                  <a:pt x="322" y="22"/>
                </a:lnTo>
                <a:lnTo>
                  <a:pt x="280" y="38"/>
                </a:lnTo>
                <a:lnTo>
                  <a:pt x="240" y="56"/>
                </a:lnTo>
                <a:lnTo>
                  <a:pt x="202" y="80"/>
                </a:lnTo>
                <a:lnTo>
                  <a:pt x="168" y="106"/>
                </a:lnTo>
                <a:lnTo>
                  <a:pt x="136" y="136"/>
                </a:lnTo>
                <a:lnTo>
                  <a:pt x="106" y="168"/>
                </a:lnTo>
                <a:lnTo>
                  <a:pt x="80" y="204"/>
                </a:lnTo>
                <a:lnTo>
                  <a:pt x="56" y="240"/>
                </a:lnTo>
                <a:lnTo>
                  <a:pt x="36" y="280"/>
                </a:lnTo>
                <a:lnTo>
                  <a:pt x="22" y="322"/>
                </a:lnTo>
                <a:lnTo>
                  <a:pt x="10" y="366"/>
                </a:lnTo>
                <a:lnTo>
                  <a:pt x="4" y="412"/>
                </a:lnTo>
                <a:lnTo>
                  <a:pt x="0" y="460"/>
                </a:lnTo>
                <a:lnTo>
                  <a:pt x="0" y="460"/>
                </a:lnTo>
                <a:lnTo>
                  <a:pt x="2" y="484"/>
                </a:lnTo>
                <a:lnTo>
                  <a:pt x="4" y="512"/>
                </a:lnTo>
                <a:lnTo>
                  <a:pt x="6" y="538"/>
                </a:lnTo>
                <a:lnTo>
                  <a:pt x="12" y="566"/>
                </a:lnTo>
                <a:lnTo>
                  <a:pt x="18" y="592"/>
                </a:lnTo>
                <a:lnTo>
                  <a:pt x="26" y="620"/>
                </a:lnTo>
                <a:lnTo>
                  <a:pt x="34" y="648"/>
                </a:lnTo>
                <a:lnTo>
                  <a:pt x="44" y="676"/>
                </a:lnTo>
                <a:lnTo>
                  <a:pt x="44" y="676"/>
                </a:lnTo>
                <a:lnTo>
                  <a:pt x="88" y="794"/>
                </a:lnTo>
                <a:lnTo>
                  <a:pt x="102" y="840"/>
                </a:lnTo>
                <a:lnTo>
                  <a:pt x="112" y="876"/>
                </a:lnTo>
                <a:lnTo>
                  <a:pt x="118" y="910"/>
                </a:lnTo>
                <a:lnTo>
                  <a:pt x="122" y="942"/>
                </a:lnTo>
                <a:lnTo>
                  <a:pt x="124" y="976"/>
                </a:lnTo>
                <a:lnTo>
                  <a:pt x="126" y="1012"/>
                </a:lnTo>
                <a:lnTo>
                  <a:pt x="126" y="1012"/>
                </a:lnTo>
                <a:lnTo>
                  <a:pt x="126" y="1068"/>
                </a:lnTo>
                <a:lnTo>
                  <a:pt x="130" y="1096"/>
                </a:lnTo>
                <a:lnTo>
                  <a:pt x="134" y="1124"/>
                </a:lnTo>
                <a:lnTo>
                  <a:pt x="142" y="1150"/>
                </a:lnTo>
                <a:lnTo>
                  <a:pt x="148" y="1160"/>
                </a:lnTo>
                <a:lnTo>
                  <a:pt x="156" y="1172"/>
                </a:lnTo>
                <a:lnTo>
                  <a:pt x="164" y="1182"/>
                </a:lnTo>
                <a:lnTo>
                  <a:pt x="174" y="1190"/>
                </a:lnTo>
                <a:lnTo>
                  <a:pt x="184" y="1198"/>
                </a:lnTo>
                <a:lnTo>
                  <a:pt x="198" y="1202"/>
                </a:lnTo>
                <a:lnTo>
                  <a:pt x="198" y="1202"/>
                </a:lnTo>
                <a:lnTo>
                  <a:pt x="204" y="1222"/>
                </a:lnTo>
                <a:lnTo>
                  <a:pt x="212" y="1242"/>
                </a:lnTo>
                <a:lnTo>
                  <a:pt x="224" y="1260"/>
                </a:lnTo>
                <a:lnTo>
                  <a:pt x="240" y="1280"/>
                </a:lnTo>
                <a:lnTo>
                  <a:pt x="240" y="1280"/>
                </a:lnTo>
                <a:lnTo>
                  <a:pt x="256" y="1294"/>
                </a:lnTo>
                <a:lnTo>
                  <a:pt x="272" y="1306"/>
                </a:lnTo>
                <a:lnTo>
                  <a:pt x="290" y="1316"/>
                </a:lnTo>
                <a:lnTo>
                  <a:pt x="308" y="1324"/>
                </a:lnTo>
                <a:lnTo>
                  <a:pt x="328" y="1330"/>
                </a:lnTo>
                <a:lnTo>
                  <a:pt x="350" y="1334"/>
                </a:lnTo>
                <a:lnTo>
                  <a:pt x="374" y="1338"/>
                </a:lnTo>
                <a:lnTo>
                  <a:pt x="398" y="1338"/>
                </a:lnTo>
                <a:lnTo>
                  <a:pt x="520" y="1338"/>
                </a:lnTo>
                <a:lnTo>
                  <a:pt x="520" y="1338"/>
                </a:lnTo>
                <a:lnTo>
                  <a:pt x="544" y="1338"/>
                </a:lnTo>
                <a:lnTo>
                  <a:pt x="568" y="1334"/>
                </a:lnTo>
                <a:lnTo>
                  <a:pt x="588" y="1330"/>
                </a:lnTo>
                <a:lnTo>
                  <a:pt x="610" y="1324"/>
                </a:lnTo>
                <a:lnTo>
                  <a:pt x="628" y="1316"/>
                </a:lnTo>
                <a:lnTo>
                  <a:pt x="646" y="1306"/>
                </a:lnTo>
                <a:lnTo>
                  <a:pt x="662" y="1294"/>
                </a:lnTo>
                <a:lnTo>
                  <a:pt x="676" y="1280"/>
                </a:lnTo>
                <a:lnTo>
                  <a:pt x="676" y="1280"/>
                </a:lnTo>
                <a:lnTo>
                  <a:pt x="694" y="1260"/>
                </a:lnTo>
                <a:lnTo>
                  <a:pt x="706" y="1242"/>
                </a:lnTo>
                <a:lnTo>
                  <a:pt x="714" y="1222"/>
                </a:lnTo>
                <a:lnTo>
                  <a:pt x="720" y="1202"/>
                </a:lnTo>
                <a:lnTo>
                  <a:pt x="720" y="1202"/>
                </a:lnTo>
                <a:lnTo>
                  <a:pt x="734" y="1198"/>
                </a:lnTo>
                <a:lnTo>
                  <a:pt x="744" y="1190"/>
                </a:lnTo>
                <a:lnTo>
                  <a:pt x="754" y="1182"/>
                </a:lnTo>
                <a:lnTo>
                  <a:pt x="762" y="1172"/>
                </a:lnTo>
                <a:lnTo>
                  <a:pt x="768" y="1160"/>
                </a:lnTo>
                <a:lnTo>
                  <a:pt x="774" y="1150"/>
                </a:lnTo>
                <a:lnTo>
                  <a:pt x="784" y="1124"/>
                </a:lnTo>
                <a:lnTo>
                  <a:pt x="788" y="1096"/>
                </a:lnTo>
                <a:lnTo>
                  <a:pt x="792" y="1068"/>
                </a:lnTo>
                <a:lnTo>
                  <a:pt x="792" y="1012"/>
                </a:lnTo>
                <a:lnTo>
                  <a:pt x="792" y="1012"/>
                </a:lnTo>
                <a:lnTo>
                  <a:pt x="792" y="976"/>
                </a:lnTo>
                <a:lnTo>
                  <a:pt x="794" y="942"/>
                </a:lnTo>
                <a:lnTo>
                  <a:pt x="798" y="910"/>
                </a:lnTo>
                <a:lnTo>
                  <a:pt x="806" y="876"/>
                </a:lnTo>
                <a:lnTo>
                  <a:pt x="816" y="840"/>
                </a:lnTo>
                <a:lnTo>
                  <a:pt x="830" y="794"/>
                </a:lnTo>
                <a:lnTo>
                  <a:pt x="874" y="676"/>
                </a:lnTo>
                <a:lnTo>
                  <a:pt x="874" y="676"/>
                </a:lnTo>
                <a:lnTo>
                  <a:pt x="884" y="648"/>
                </a:lnTo>
                <a:lnTo>
                  <a:pt x="892" y="620"/>
                </a:lnTo>
                <a:lnTo>
                  <a:pt x="900" y="592"/>
                </a:lnTo>
                <a:lnTo>
                  <a:pt x="906" y="566"/>
                </a:lnTo>
                <a:lnTo>
                  <a:pt x="910" y="538"/>
                </a:lnTo>
                <a:lnTo>
                  <a:pt x="914" y="512"/>
                </a:lnTo>
                <a:lnTo>
                  <a:pt x="916" y="484"/>
                </a:lnTo>
                <a:lnTo>
                  <a:pt x="916" y="460"/>
                </a:lnTo>
                <a:lnTo>
                  <a:pt x="916" y="460"/>
                </a:lnTo>
                <a:lnTo>
                  <a:pt x="914" y="412"/>
                </a:lnTo>
                <a:lnTo>
                  <a:pt x="908" y="366"/>
                </a:lnTo>
                <a:lnTo>
                  <a:pt x="896" y="322"/>
                </a:lnTo>
                <a:lnTo>
                  <a:pt x="880" y="280"/>
                </a:lnTo>
                <a:lnTo>
                  <a:pt x="862" y="240"/>
                </a:lnTo>
                <a:lnTo>
                  <a:pt x="838" y="204"/>
                </a:lnTo>
                <a:lnTo>
                  <a:pt x="812" y="168"/>
                </a:lnTo>
                <a:lnTo>
                  <a:pt x="782" y="136"/>
                </a:lnTo>
                <a:lnTo>
                  <a:pt x="750" y="106"/>
                </a:lnTo>
                <a:lnTo>
                  <a:pt x="714" y="80"/>
                </a:lnTo>
                <a:lnTo>
                  <a:pt x="676" y="56"/>
                </a:lnTo>
                <a:lnTo>
                  <a:pt x="636" y="38"/>
                </a:lnTo>
                <a:lnTo>
                  <a:pt x="594" y="22"/>
                </a:lnTo>
                <a:lnTo>
                  <a:pt x="550" y="10"/>
                </a:lnTo>
                <a:lnTo>
                  <a:pt x="506" y="4"/>
                </a:lnTo>
                <a:lnTo>
                  <a:pt x="458" y="0"/>
                </a:lnTo>
                <a:lnTo>
                  <a:pt x="458" y="0"/>
                </a:lnTo>
                <a:close/>
                <a:moveTo>
                  <a:pt x="620" y="1158"/>
                </a:moveTo>
                <a:lnTo>
                  <a:pt x="620" y="1158"/>
                </a:lnTo>
                <a:lnTo>
                  <a:pt x="620" y="1164"/>
                </a:lnTo>
                <a:lnTo>
                  <a:pt x="618" y="1174"/>
                </a:lnTo>
                <a:lnTo>
                  <a:pt x="612" y="1190"/>
                </a:lnTo>
                <a:lnTo>
                  <a:pt x="606" y="1198"/>
                </a:lnTo>
                <a:lnTo>
                  <a:pt x="600" y="1206"/>
                </a:lnTo>
                <a:lnTo>
                  <a:pt x="600" y="1206"/>
                </a:lnTo>
                <a:lnTo>
                  <a:pt x="594" y="1212"/>
                </a:lnTo>
                <a:lnTo>
                  <a:pt x="586" y="1218"/>
                </a:lnTo>
                <a:lnTo>
                  <a:pt x="568" y="1224"/>
                </a:lnTo>
                <a:lnTo>
                  <a:pt x="546" y="1230"/>
                </a:lnTo>
                <a:lnTo>
                  <a:pt x="520" y="1232"/>
                </a:lnTo>
                <a:lnTo>
                  <a:pt x="398" y="1232"/>
                </a:lnTo>
                <a:lnTo>
                  <a:pt x="398" y="1232"/>
                </a:lnTo>
                <a:lnTo>
                  <a:pt x="382" y="1230"/>
                </a:lnTo>
                <a:lnTo>
                  <a:pt x="368" y="1230"/>
                </a:lnTo>
                <a:lnTo>
                  <a:pt x="356" y="1226"/>
                </a:lnTo>
                <a:lnTo>
                  <a:pt x="344" y="1222"/>
                </a:lnTo>
                <a:lnTo>
                  <a:pt x="334" y="1218"/>
                </a:lnTo>
                <a:lnTo>
                  <a:pt x="326" y="1214"/>
                </a:lnTo>
                <a:lnTo>
                  <a:pt x="314" y="1202"/>
                </a:lnTo>
                <a:lnTo>
                  <a:pt x="306" y="1190"/>
                </a:lnTo>
                <a:lnTo>
                  <a:pt x="300" y="1178"/>
                </a:lnTo>
                <a:lnTo>
                  <a:pt x="298" y="1168"/>
                </a:lnTo>
                <a:lnTo>
                  <a:pt x="298" y="1158"/>
                </a:lnTo>
                <a:lnTo>
                  <a:pt x="298" y="1158"/>
                </a:lnTo>
                <a:lnTo>
                  <a:pt x="298" y="1156"/>
                </a:lnTo>
                <a:lnTo>
                  <a:pt x="620" y="1156"/>
                </a:lnTo>
                <a:lnTo>
                  <a:pt x="620" y="1156"/>
                </a:lnTo>
                <a:lnTo>
                  <a:pt x="620" y="1158"/>
                </a:lnTo>
                <a:lnTo>
                  <a:pt x="620" y="1158"/>
                </a:lnTo>
                <a:close/>
                <a:moveTo>
                  <a:pt x="678" y="1104"/>
                </a:moveTo>
                <a:lnTo>
                  <a:pt x="238" y="1104"/>
                </a:lnTo>
                <a:lnTo>
                  <a:pt x="238" y="1104"/>
                </a:lnTo>
                <a:lnTo>
                  <a:pt x="236" y="1084"/>
                </a:lnTo>
                <a:lnTo>
                  <a:pt x="232" y="1046"/>
                </a:lnTo>
                <a:lnTo>
                  <a:pt x="686" y="1046"/>
                </a:lnTo>
                <a:lnTo>
                  <a:pt x="686" y="1046"/>
                </a:lnTo>
                <a:lnTo>
                  <a:pt x="682" y="1084"/>
                </a:lnTo>
                <a:lnTo>
                  <a:pt x="678" y="1104"/>
                </a:lnTo>
                <a:lnTo>
                  <a:pt x="678" y="1104"/>
                </a:lnTo>
                <a:close/>
                <a:moveTo>
                  <a:pt x="686" y="992"/>
                </a:moveTo>
                <a:lnTo>
                  <a:pt x="232" y="992"/>
                </a:lnTo>
                <a:lnTo>
                  <a:pt x="232" y="992"/>
                </a:lnTo>
                <a:lnTo>
                  <a:pt x="230" y="934"/>
                </a:lnTo>
                <a:lnTo>
                  <a:pt x="688" y="934"/>
                </a:lnTo>
                <a:lnTo>
                  <a:pt x="688" y="934"/>
                </a:lnTo>
                <a:lnTo>
                  <a:pt x="686" y="992"/>
                </a:lnTo>
                <a:lnTo>
                  <a:pt x="686" y="992"/>
                </a:lnTo>
                <a:close/>
                <a:moveTo>
                  <a:pt x="774" y="638"/>
                </a:moveTo>
                <a:lnTo>
                  <a:pt x="774" y="638"/>
                </a:lnTo>
                <a:lnTo>
                  <a:pt x="744" y="716"/>
                </a:lnTo>
                <a:lnTo>
                  <a:pt x="722" y="780"/>
                </a:lnTo>
                <a:lnTo>
                  <a:pt x="706" y="834"/>
                </a:lnTo>
                <a:lnTo>
                  <a:pt x="696" y="882"/>
                </a:lnTo>
                <a:lnTo>
                  <a:pt x="222" y="882"/>
                </a:lnTo>
                <a:lnTo>
                  <a:pt x="222" y="882"/>
                </a:lnTo>
                <a:lnTo>
                  <a:pt x="210" y="834"/>
                </a:lnTo>
                <a:lnTo>
                  <a:pt x="194" y="780"/>
                </a:lnTo>
                <a:lnTo>
                  <a:pt x="172" y="716"/>
                </a:lnTo>
                <a:lnTo>
                  <a:pt x="144" y="638"/>
                </a:lnTo>
                <a:lnTo>
                  <a:pt x="144" y="638"/>
                </a:lnTo>
                <a:lnTo>
                  <a:pt x="128" y="592"/>
                </a:lnTo>
                <a:lnTo>
                  <a:pt x="116" y="546"/>
                </a:lnTo>
                <a:lnTo>
                  <a:pt x="110" y="502"/>
                </a:lnTo>
                <a:lnTo>
                  <a:pt x="108" y="460"/>
                </a:lnTo>
                <a:lnTo>
                  <a:pt x="108" y="460"/>
                </a:lnTo>
                <a:lnTo>
                  <a:pt x="110" y="424"/>
                </a:lnTo>
                <a:lnTo>
                  <a:pt x="114" y="388"/>
                </a:lnTo>
                <a:lnTo>
                  <a:pt x="124" y="354"/>
                </a:lnTo>
                <a:lnTo>
                  <a:pt x="136" y="322"/>
                </a:lnTo>
                <a:lnTo>
                  <a:pt x="150" y="292"/>
                </a:lnTo>
                <a:lnTo>
                  <a:pt x="168" y="262"/>
                </a:lnTo>
                <a:lnTo>
                  <a:pt x="188" y="236"/>
                </a:lnTo>
                <a:lnTo>
                  <a:pt x="210" y="210"/>
                </a:lnTo>
                <a:lnTo>
                  <a:pt x="236" y="188"/>
                </a:lnTo>
                <a:lnTo>
                  <a:pt x="262" y="168"/>
                </a:lnTo>
                <a:lnTo>
                  <a:pt x="292" y="150"/>
                </a:lnTo>
                <a:lnTo>
                  <a:pt x="322" y="136"/>
                </a:lnTo>
                <a:lnTo>
                  <a:pt x="354" y="124"/>
                </a:lnTo>
                <a:lnTo>
                  <a:pt x="388" y="114"/>
                </a:lnTo>
                <a:lnTo>
                  <a:pt x="422" y="110"/>
                </a:lnTo>
                <a:lnTo>
                  <a:pt x="458" y="108"/>
                </a:lnTo>
                <a:lnTo>
                  <a:pt x="458" y="108"/>
                </a:lnTo>
                <a:lnTo>
                  <a:pt x="494" y="110"/>
                </a:lnTo>
                <a:lnTo>
                  <a:pt x="530" y="114"/>
                </a:lnTo>
                <a:lnTo>
                  <a:pt x="564" y="124"/>
                </a:lnTo>
                <a:lnTo>
                  <a:pt x="596" y="136"/>
                </a:lnTo>
                <a:lnTo>
                  <a:pt x="626" y="150"/>
                </a:lnTo>
                <a:lnTo>
                  <a:pt x="656" y="168"/>
                </a:lnTo>
                <a:lnTo>
                  <a:pt x="682" y="188"/>
                </a:lnTo>
                <a:lnTo>
                  <a:pt x="708" y="210"/>
                </a:lnTo>
                <a:lnTo>
                  <a:pt x="730" y="236"/>
                </a:lnTo>
                <a:lnTo>
                  <a:pt x="750" y="262"/>
                </a:lnTo>
                <a:lnTo>
                  <a:pt x="768" y="292"/>
                </a:lnTo>
                <a:lnTo>
                  <a:pt x="782" y="322"/>
                </a:lnTo>
                <a:lnTo>
                  <a:pt x="794" y="354"/>
                </a:lnTo>
                <a:lnTo>
                  <a:pt x="802" y="388"/>
                </a:lnTo>
                <a:lnTo>
                  <a:pt x="808" y="424"/>
                </a:lnTo>
                <a:lnTo>
                  <a:pt x="810" y="460"/>
                </a:lnTo>
                <a:lnTo>
                  <a:pt x="810" y="460"/>
                </a:lnTo>
                <a:lnTo>
                  <a:pt x="808" y="502"/>
                </a:lnTo>
                <a:lnTo>
                  <a:pt x="800" y="546"/>
                </a:lnTo>
                <a:lnTo>
                  <a:pt x="790" y="592"/>
                </a:lnTo>
                <a:lnTo>
                  <a:pt x="774" y="638"/>
                </a:lnTo>
                <a:lnTo>
                  <a:pt x="774" y="638"/>
                </a:ln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sp>
        <p:nvSpPr>
          <p:cNvPr id="37" name="Freeform 13"/>
          <p:cNvSpPr/>
          <p:nvPr/>
        </p:nvSpPr>
        <p:spPr>
          <a:xfrm>
            <a:off x="7404292" y="1925732"/>
            <a:ext cx="236878" cy="346052"/>
          </a:xfrm>
          <a:custGeom>
            <a:avLst/>
            <a:gdLst>
              <a:gd name="T0" fmla="*/ 366 w 916"/>
              <a:gd name="T1" fmla="*/ 10 h 1338"/>
              <a:gd name="T2" fmla="*/ 202 w 916"/>
              <a:gd name="T3" fmla="*/ 80 h 1338"/>
              <a:gd name="T4" fmla="*/ 80 w 916"/>
              <a:gd name="T5" fmla="*/ 204 h 1338"/>
              <a:gd name="T6" fmla="*/ 10 w 916"/>
              <a:gd name="T7" fmla="*/ 366 h 1338"/>
              <a:gd name="T8" fmla="*/ 2 w 916"/>
              <a:gd name="T9" fmla="*/ 484 h 1338"/>
              <a:gd name="T10" fmla="*/ 18 w 916"/>
              <a:gd name="T11" fmla="*/ 592 h 1338"/>
              <a:gd name="T12" fmla="*/ 44 w 916"/>
              <a:gd name="T13" fmla="*/ 676 h 1338"/>
              <a:gd name="T14" fmla="*/ 118 w 916"/>
              <a:gd name="T15" fmla="*/ 910 h 1338"/>
              <a:gd name="T16" fmla="*/ 126 w 916"/>
              <a:gd name="T17" fmla="*/ 1012 h 1338"/>
              <a:gd name="T18" fmla="*/ 142 w 916"/>
              <a:gd name="T19" fmla="*/ 1150 h 1338"/>
              <a:gd name="T20" fmla="*/ 174 w 916"/>
              <a:gd name="T21" fmla="*/ 1190 h 1338"/>
              <a:gd name="T22" fmla="*/ 204 w 916"/>
              <a:gd name="T23" fmla="*/ 1222 h 1338"/>
              <a:gd name="T24" fmla="*/ 240 w 916"/>
              <a:gd name="T25" fmla="*/ 1280 h 1338"/>
              <a:gd name="T26" fmla="*/ 308 w 916"/>
              <a:gd name="T27" fmla="*/ 1324 h 1338"/>
              <a:gd name="T28" fmla="*/ 398 w 916"/>
              <a:gd name="T29" fmla="*/ 1338 h 1338"/>
              <a:gd name="T30" fmla="*/ 568 w 916"/>
              <a:gd name="T31" fmla="*/ 1334 h 1338"/>
              <a:gd name="T32" fmla="*/ 646 w 916"/>
              <a:gd name="T33" fmla="*/ 1306 h 1338"/>
              <a:gd name="T34" fmla="*/ 694 w 916"/>
              <a:gd name="T35" fmla="*/ 1260 h 1338"/>
              <a:gd name="T36" fmla="*/ 720 w 916"/>
              <a:gd name="T37" fmla="*/ 1202 h 1338"/>
              <a:gd name="T38" fmla="*/ 762 w 916"/>
              <a:gd name="T39" fmla="*/ 1172 h 1338"/>
              <a:gd name="T40" fmla="*/ 788 w 916"/>
              <a:gd name="T41" fmla="*/ 1096 h 1338"/>
              <a:gd name="T42" fmla="*/ 792 w 916"/>
              <a:gd name="T43" fmla="*/ 976 h 1338"/>
              <a:gd name="T44" fmla="*/ 816 w 916"/>
              <a:gd name="T45" fmla="*/ 840 h 1338"/>
              <a:gd name="T46" fmla="*/ 884 w 916"/>
              <a:gd name="T47" fmla="*/ 648 h 1338"/>
              <a:gd name="T48" fmla="*/ 910 w 916"/>
              <a:gd name="T49" fmla="*/ 538 h 1338"/>
              <a:gd name="T50" fmla="*/ 916 w 916"/>
              <a:gd name="T51" fmla="*/ 460 h 1338"/>
              <a:gd name="T52" fmla="*/ 880 w 916"/>
              <a:gd name="T53" fmla="*/ 280 h 1338"/>
              <a:gd name="T54" fmla="*/ 782 w 916"/>
              <a:gd name="T55" fmla="*/ 136 h 1338"/>
              <a:gd name="T56" fmla="*/ 636 w 916"/>
              <a:gd name="T57" fmla="*/ 38 h 1338"/>
              <a:gd name="T58" fmla="*/ 458 w 916"/>
              <a:gd name="T59" fmla="*/ 0 h 1338"/>
              <a:gd name="T60" fmla="*/ 620 w 916"/>
              <a:gd name="T61" fmla="*/ 1164 h 1338"/>
              <a:gd name="T62" fmla="*/ 600 w 916"/>
              <a:gd name="T63" fmla="*/ 1206 h 1338"/>
              <a:gd name="T64" fmla="*/ 568 w 916"/>
              <a:gd name="T65" fmla="*/ 1224 h 1338"/>
              <a:gd name="T66" fmla="*/ 398 w 916"/>
              <a:gd name="T67" fmla="*/ 1232 h 1338"/>
              <a:gd name="T68" fmla="*/ 344 w 916"/>
              <a:gd name="T69" fmla="*/ 1222 h 1338"/>
              <a:gd name="T70" fmla="*/ 306 w 916"/>
              <a:gd name="T71" fmla="*/ 1190 h 1338"/>
              <a:gd name="T72" fmla="*/ 298 w 916"/>
              <a:gd name="T73" fmla="*/ 1158 h 1338"/>
              <a:gd name="T74" fmla="*/ 620 w 916"/>
              <a:gd name="T75" fmla="*/ 1158 h 1338"/>
              <a:gd name="T76" fmla="*/ 238 w 916"/>
              <a:gd name="T77" fmla="*/ 1104 h 1338"/>
              <a:gd name="T78" fmla="*/ 686 w 916"/>
              <a:gd name="T79" fmla="*/ 1046 h 1338"/>
              <a:gd name="T80" fmla="*/ 686 w 916"/>
              <a:gd name="T81" fmla="*/ 992 h 1338"/>
              <a:gd name="T82" fmla="*/ 688 w 916"/>
              <a:gd name="T83" fmla="*/ 934 h 1338"/>
              <a:gd name="T84" fmla="*/ 774 w 916"/>
              <a:gd name="T85" fmla="*/ 638 h 1338"/>
              <a:gd name="T86" fmla="*/ 706 w 916"/>
              <a:gd name="T87" fmla="*/ 834 h 1338"/>
              <a:gd name="T88" fmla="*/ 210 w 916"/>
              <a:gd name="T89" fmla="*/ 834 h 1338"/>
              <a:gd name="T90" fmla="*/ 144 w 916"/>
              <a:gd name="T91" fmla="*/ 638 h 1338"/>
              <a:gd name="T92" fmla="*/ 108 w 916"/>
              <a:gd name="T93" fmla="*/ 460 h 1338"/>
              <a:gd name="T94" fmla="*/ 124 w 916"/>
              <a:gd name="T95" fmla="*/ 354 h 1338"/>
              <a:gd name="T96" fmla="*/ 188 w 916"/>
              <a:gd name="T97" fmla="*/ 236 h 1338"/>
              <a:gd name="T98" fmla="*/ 292 w 916"/>
              <a:gd name="T99" fmla="*/ 150 h 1338"/>
              <a:gd name="T100" fmla="*/ 422 w 916"/>
              <a:gd name="T101" fmla="*/ 110 h 1338"/>
              <a:gd name="T102" fmla="*/ 530 w 916"/>
              <a:gd name="T103" fmla="*/ 114 h 1338"/>
              <a:gd name="T104" fmla="*/ 656 w 916"/>
              <a:gd name="T105" fmla="*/ 168 h 1338"/>
              <a:gd name="T106" fmla="*/ 750 w 916"/>
              <a:gd name="T107" fmla="*/ 262 h 1338"/>
              <a:gd name="T108" fmla="*/ 802 w 916"/>
              <a:gd name="T109" fmla="*/ 388 h 1338"/>
              <a:gd name="T110" fmla="*/ 808 w 916"/>
              <a:gd name="T111" fmla="*/ 502 h 1338"/>
              <a:gd name="T112" fmla="*/ 774 w 916"/>
              <a:gd name="T113" fmla="*/ 6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6" h="1338">
                <a:moveTo>
                  <a:pt x="458" y="0"/>
                </a:moveTo>
                <a:lnTo>
                  <a:pt x="458" y="0"/>
                </a:lnTo>
                <a:lnTo>
                  <a:pt x="412" y="4"/>
                </a:lnTo>
                <a:lnTo>
                  <a:pt x="366" y="10"/>
                </a:lnTo>
                <a:lnTo>
                  <a:pt x="322" y="22"/>
                </a:lnTo>
                <a:lnTo>
                  <a:pt x="280" y="38"/>
                </a:lnTo>
                <a:lnTo>
                  <a:pt x="240" y="56"/>
                </a:lnTo>
                <a:lnTo>
                  <a:pt x="202" y="80"/>
                </a:lnTo>
                <a:lnTo>
                  <a:pt x="168" y="106"/>
                </a:lnTo>
                <a:lnTo>
                  <a:pt x="136" y="136"/>
                </a:lnTo>
                <a:lnTo>
                  <a:pt x="106" y="168"/>
                </a:lnTo>
                <a:lnTo>
                  <a:pt x="80" y="204"/>
                </a:lnTo>
                <a:lnTo>
                  <a:pt x="56" y="240"/>
                </a:lnTo>
                <a:lnTo>
                  <a:pt x="36" y="280"/>
                </a:lnTo>
                <a:lnTo>
                  <a:pt x="22" y="322"/>
                </a:lnTo>
                <a:lnTo>
                  <a:pt x="10" y="366"/>
                </a:lnTo>
                <a:lnTo>
                  <a:pt x="4" y="412"/>
                </a:lnTo>
                <a:lnTo>
                  <a:pt x="0" y="460"/>
                </a:lnTo>
                <a:lnTo>
                  <a:pt x="0" y="460"/>
                </a:lnTo>
                <a:lnTo>
                  <a:pt x="2" y="484"/>
                </a:lnTo>
                <a:lnTo>
                  <a:pt x="4" y="512"/>
                </a:lnTo>
                <a:lnTo>
                  <a:pt x="6" y="538"/>
                </a:lnTo>
                <a:lnTo>
                  <a:pt x="12" y="566"/>
                </a:lnTo>
                <a:lnTo>
                  <a:pt x="18" y="592"/>
                </a:lnTo>
                <a:lnTo>
                  <a:pt x="26" y="620"/>
                </a:lnTo>
                <a:lnTo>
                  <a:pt x="34" y="648"/>
                </a:lnTo>
                <a:lnTo>
                  <a:pt x="44" y="676"/>
                </a:lnTo>
                <a:lnTo>
                  <a:pt x="44" y="676"/>
                </a:lnTo>
                <a:lnTo>
                  <a:pt x="88" y="794"/>
                </a:lnTo>
                <a:lnTo>
                  <a:pt x="102" y="840"/>
                </a:lnTo>
                <a:lnTo>
                  <a:pt x="112" y="876"/>
                </a:lnTo>
                <a:lnTo>
                  <a:pt x="118" y="910"/>
                </a:lnTo>
                <a:lnTo>
                  <a:pt x="122" y="942"/>
                </a:lnTo>
                <a:lnTo>
                  <a:pt x="124" y="976"/>
                </a:lnTo>
                <a:lnTo>
                  <a:pt x="126" y="1012"/>
                </a:lnTo>
                <a:lnTo>
                  <a:pt x="126" y="1012"/>
                </a:lnTo>
                <a:lnTo>
                  <a:pt x="126" y="1068"/>
                </a:lnTo>
                <a:lnTo>
                  <a:pt x="130" y="1096"/>
                </a:lnTo>
                <a:lnTo>
                  <a:pt x="134" y="1124"/>
                </a:lnTo>
                <a:lnTo>
                  <a:pt x="142" y="1150"/>
                </a:lnTo>
                <a:lnTo>
                  <a:pt x="148" y="1160"/>
                </a:lnTo>
                <a:lnTo>
                  <a:pt x="156" y="1172"/>
                </a:lnTo>
                <a:lnTo>
                  <a:pt x="164" y="1182"/>
                </a:lnTo>
                <a:lnTo>
                  <a:pt x="174" y="1190"/>
                </a:lnTo>
                <a:lnTo>
                  <a:pt x="184" y="1198"/>
                </a:lnTo>
                <a:lnTo>
                  <a:pt x="198" y="1202"/>
                </a:lnTo>
                <a:lnTo>
                  <a:pt x="198" y="1202"/>
                </a:lnTo>
                <a:lnTo>
                  <a:pt x="204" y="1222"/>
                </a:lnTo>
                <a:lnTo>
                  <a:pt x="212" y="1242"/>
                </a:lnTo>
                <a:lnTo>
                  <a:pt x="224" y="1260"/>
                </a:lnTo>
                <a:lnTo>
                  <a:pt x="240" y="1280"/>
                </a:lnTo>
                <a:lnTo>
                  <a:pt x="240" y="1280"/>
                </a:lnTo>
                <a:lnTo>
                  <a:pt x="256" y="1294"/>
                </a:lnTo>
                <a:lnTo>
                  <a:pt x="272" y="1306"/>
                </a:lnTo>
                <a:lnTo>
                  <a:pt x="290" y="1316"/>
                </a:lnTo>
                <a:lnTo>
                  <a:pt x="308" y="1324"/>
                </a:lnTo>
                <a:lnTo>
                  <a:pt x="328" y="1330"/>
                </a:lnTo>
                <a:lnTo>
                  <a:pt x="350" y="1334"/>
                </a:lnTo>
                <a:lnTo>
                  <a:pt x="374" y="1338"/>
                </a:lnTo>
                <a:lnTo>
                  <a:pt x="398" y="1338"/>
                </a:lnTo>
                <a:lnTo>
                  <a:pt x="520" y="1338"/>
                </a:lnTo>
                <a:lnTo>
                  <a:pt x="520" y="1338"/>
                </a:lnTo>
                <a:lnTo>
                  <a:pt x="544" y="1338"/>
                </a:lnTo>
                <a:lnTo>
                  <a:pt x="568" y="1334"/>
                </a:lnTo>
                <a:lnTo>
                  <a:pt x="588" y="1330"/>
                </a:lnTo>
                <a:lnTo>
                  <a:pt x="610" y="1324"/>
                </a:lnTo>
                <a:lnTo>
                  <a:pt x="628" y="1316"/>
                </a:lnTo>
                <a:lnTo>
                  <a:pt x="646" y="1306"/>
                </a:lnTo>
                <a:lnTo>
                  <a:pt x="662" y="1294"/>
                </a:lnTo>
                <a:lnTo>
                  <a:pt x="676" y="1280"/>
                </a:lnTo>
                <a:lnTo>
                  <a:pt x="676" y="1280"/>
                </a:lnTo>
                <a:lnTo>
                  <a:pt x="694" y="1260"/>
                </a:lnTo>
                <a:lnTo>
                  <a:pt x="706" y="1242"/>
                </a:lnTo>
                <a:lnTo>
                  <a:pt x="714" y="1222"/>
                </a:lnTo>
                <a:lnTo>
                  <a:pt x="720" y="1202"/>
                </a:lnTo>
                <a:lnTo>
                  <a:pt x="720" y="1202"/>
                </a:lnTo>
                <a:lnTo>
                  <a:pt x="734" y="1198"/>
                </a:lnTo>
                <a:lnTo>
                  <a:pt x="744" y="1190"/>
                </a:lnTo>
                <a:lnTo>
                  <a:pt x="754" y="1182"/>
                </a:lnTo>
                <a:lnTo>
                  <a:pt x="762" y="1172"/>
                </a:lnTo>
                <a:lnTo>
                  <a:pt x="768" y="1160"/>
                </a:lnTo>
                <a:lnTo>
                  <a:pt x="774" y="1150"/>
                </a:lnTo>
                <a:lnTo>
                  <a:pt x="784" y="1124"/>
                </a:lnTo>
                <a:lnTo>
                  <a:pt x="788" y="1096"/>
                </a:lnTo>
                <a:lnTo>
                  <a:pt x="792" y="1068"/>
                </a:lnTo>
                <a:lnTo>
                  <a:pt x="792" y="1012"/>
                </a:lnTo>
                <a:lnTo>
                  <a:pt x="792" y="1012"/>
                </a:lnTo>
                <a:lnTo>
                  <a:pt x="792" y="976"/>
                </a:lnTo>
                <a:lnTo>
                  <a:pt x="794" y="942"/>
                </a:lnTo>
                <a:lnTo>
                  <a:pt x="798" y="910"/>
                </a:lnTo>
                <a:lnTo>
                  <a:pt x="806" y="876"/>
                </a:lnTo>
                <a:lnTo>
                  <a:pt x="816" y="840"/>
                </a:lnTo>
                <a:lnTo>
                  <a:pt x="830" y="794"/>
                </a:lnTo>
                <a:lnTo>
                  <a:pt x="874" y="676"/>
                </a:lnTo>
                <a:lnTo>
                  <a:pt x="874" y="676"/>
                </a:lnTo>
                <a:lnTo>
                  <a:pt x="884" y="648"/>
                </a:lnTo>
                <a:lnTo>
                  <a:pt x="892" y="620"/>
                </a:lnTo>
                <a:lnTo>
                  <a:pt x="900" y="592"/>
                </a:lnTo>
                <a:lnTo>
                  <a:pt x="906" y="566"/>
                </a:lnTo>
                <a:lnTo>
                  <a:pt x="910" y="538"/>
                </a:lnTo>
                <a:lnTo>
                  <a:pt x="914" y="512"/>
                </a:lnTo>
                <a:lnTo>
                  <a:pt x="916" y="484"/>
                </a:lnTo>
                <a:lnTo>
                  <a:pt x="916" y="460"/>
                </a:lnTo>
                <a:lnTo>
                  <a:pt x="916" y="460"/>
                </a:lnTo>
                <a:lnTo>
                  <a:pt x="914" y="412"/>
                </a:lnTo>
                <a:lnTo>
                  <a:pt x="908" y="366"/>
                </a:lnTo>
                <a:lnTo>
                  <a:pt x="896" y="322"/>
                </a:lnTo>
                <a:lnTo>
                  <a:pt x="880" y="280"/>
                </a:lnTo>
                <a:lnTo>
                  <a:pt x="862" y="240"/>
                </a:lnTo>
                <a:lnTo>
                  <a:pt x="838" y="204"/>
                </a:lnTo>
                <a:lnTo>
                  <a:pt x="812" y="168"/>
                </a:lnTo>
                <a:lnTo>
                  <a:pt x="782" y="136"/>
                </a:lnTo>
                <a:lnTo>
                  <a:pt x="750" y="106"/>
                </a:lnTo>
                <a:lnTo>
                  <a:pt x="714" y="80"/>
                </a:lnTo>
                <a:lnTo>
                  <a:pt x="676" y="56"/>
                </a:lnTo>
                <a:lnTo>
                  <a:pt x="636" y="38"/>
                </a:lnTo>
                <a:lnTo>
                  <a:pt x="594" y="22"/>
                </a:lnTo>
                <a:lnTo>
                  <a:pt x="550" y="10"/>
                </a:lnTo>
                <a:lnTo>
                  <a:pt x="506" y="4"/>
                </a:lnTo>
                <a:lnTo>
                  <a:pt x="458" y="0"/>
                </a:lnTo>
                <a:lnTo>
                  <a:pt x="458" y="0"/>
                </a:lnTo>
                <a:close/>
                <a:moveTo>
                  <a:pt x="620" y="1158"/>
                </a:moveTo>
                <a:lnTo>
                  <a:pt x="620" y="1158"/>
                </a:lnTo>
                <a:lnTo>
                  <a:pt x="620" y="1164"/>
                </a:lnTo>
                <a:lnTo>
                  <a:pt x="618" y="1174"/>
                </a:lnTo>
                <a:lnTo>
                  <a:pt x="612" y="1190"/>
                </a:lnTo>
                <a:lnTo>
                  <a:pt x="606" y="1198"/>
                </a:lnTo>
                <a:lnTo>
                  <a:pt x="600" y="1206"/>
                </a:lnTo>
                <a:lnTo>
                  <a:pt x="600" y="1206"/>
                </a:lnTo>
                <a:lnTo>
                  <a:pt x="594" y="1212"/>
                </a:lnTo>
                <a:lnTo>
                  <a:pt x="586" y="1218"/>
                </a:lnTo>
                <a:lnTo>
                  <a:pt x="568" y="1224"/>
                </a:lnTo>
                <a:lnTo>
                  <a:pt x="546" y="1230"/>
                </a:lnTo>
                <a:lnTo>
                  <a:pt x="520" y="1232"/>
                </a:lnTo>
                <a:lnTo>
                  <a:pt x="398" y="1232"/>
                </a:lnTo>
                <a:lnTo>
                  <a:pt x="398" y="1232"/>
                </a:lnTo>
                <a:lnTo>
                  <a:pt x="382" y="1230"/>
                </a:lnTo>
                <a:lnTo>
                  <a:pt x="368" y="1230"/>
                </a:lnTo>
                <a:lnTo>
                  <a:pt x="356" y="1226"/>
                </a:lnTo>
                <a:lnTo>
                  <a:pt x="344" y="1222"/>
                </a:lnTo>
                <a:lnTo>
                  <a:pt x="334" y="1218"/>
                </a:lnTo>
                <a:lnTo>
                  <a:pt x="326" y="1214"/>
                </a:lnTo>
                <a:lnTo>
                  <a:pt x="314" y="1202"/>
                </a:lnTo>
                <a:lnTo>
                  <a:pt x="306" y="1190"/>
                </a:lnTo>
                <a:lnTo>
                  <a:pt x="300" y="1178"/>
                </a:lnTo>
                <a:lnTo>
                  <a:pt x="298" y="1168"/>
                </a:lnTo>
                <a:lnTo>
                  <a:pt x="298" y="1158"/>
                </a:lnTo>
                <a:lnTo>
                  <a:pt x="298" y="1158"/>
                </a:lnTo>
                <a:lnTo>
                  <a:pt x="298" y="1156"/>
                </a:lnTo>
                <a:lnTo>
                  <a:pt x="620" y="1156"/>
                </a:lnTo>
                <a:lnTo>
                  <a:pt x="620" y="1156"/>
                </a:lnTo>
                <a:lnTo>
                  <a:pt x="620" y="1158"/>
                </a:lnTo>
                <a:lnTo>
                  <a:pt x="620" y="1158"/>
                </a:lnTo>
                <a:close/>
                <a:moveTo>
                  <a:pt x="678" y="1104"/>
                </a:moveTo>
                <a:lnTo>
                  <a:pt x="238" y="1104"/>
                </a:lnTo>
                <a:lnTo>
                  <a:pt x="238" y="1104"/>
                </a:lnTo>
                <a:lnTo>
                  <a:pt x="236" y="1084"/>
                </a:lnTo>
                <a:lnTo>
                  <a:pt x="232" y="1046"/>
                </a:lnTo>
                <a:lnTo>
                  <a:pt x="686" y="1046"/>
                </a:lnTo>
                <a:lnTo>
                  <a:pt x="686" y="1046"/>
                </a:lnTo>
                <a:lnTo>
                  <a:pt x="682" y="1084"/>
                </a:lnTo>
                <a:lnTo>
                  <a:pt x="678" y="1104"/>
                </a:lnTo>
                <a:lnTo>
                  <a:pt x="678" y="1104"/>
                </a:lnTo>
                <a:close/>
                <a:moveTo>
                  <a:pt x="686" y="992"/>
                </a:moveTo>
                <a:lnTo>
                  <a:pt x="232" y="992"/>
                </a:lnTo>
                <a:lnTo>
                  <a:pt x="232" y="992"/>
                </a:lnTo>
                <a:lnTo>
                  <a:pt x="230" y="934"/>
                </a:lnTo>
                <a:lnTo>
                  <a:pt x="688" y="934"/>
                </a:lnTo>
                <a:lnTo>
                  <a:pt x="688" y="934"/>
                </a:lnTo>
                <a:lnTo>
                  <a:pt x="686" y="992"/>
                </a:lnTo>
                <a:lnTo>
                  <a:pt x="686" y="992"/>
                </a:lnTo>
                <a:close/>
                <a:moveTo>
                  <a:pt x="774" y="638"/>
                </a:moveTo>
                <a:lnTo>
                  <a:pt x="774" y="638"/>
                </a:lnTo>
                <a:lnTo>
                  <a:pt x="744" y="716"/>
                </a:lnTo>
                <a:lnTo>
                  <a:pt x="722" y="780"/>
                </a:lnTo>
                <a:lnTo>
                  <a:pt x="706" y="834"/>
                </a:lnTo>
                <a:lnTo>
                  <a:pt x="696" y="882"/>
                </a:lnTo>
                <a:lnTo>
                  <a:pt x="222" y="882"/>
                </a:lnTo>
                <a:lnTo>
                  <a:pt x="222" y="882"/>
                </a:lnTo>
                <a:lnTo>
                  <a:pt x="210" y="834"/>
                </a:lnTo>
                <a:lnTo>
                  <a:pt x="194" y="780"/>
                </a:lnTo>
                <a:lnTo>
                  <a:pt x="172" y="716"/>
                </a:lnTo>
                <a:lnTo>
                  <a:pt x="144" y="638"/>
                </a:lnTo>
                <a:lnTo>
                  <a:pt x="144" y="638"/>
                </a:lnTo>
                <a:lnTo>
                  <a:pt x="128" y="592"/>
                </a:lnTo>
                <a:lnTo>
                  <a:pt x="116" y="546"/>
                </a:lnTo>
                <a:lnTo>
                  <a:pt x="110" y="502"/>
                </a:lnTo>
                <a:lnTo>
                  <a:pt x="108" y="460"/>
                </a:lnTo>
                <a:lnTo>
                  <a:pt x="108" y="460"/>
                </a:lnTo>
                <a:lnTo>
                  <a:pt x="110" y="424"/>
                </a:lnTo>
                <a:lnTo>
                  <a:pt x="114" y="388"/>
                </a:lnTo>
                <a:lnTo>
                  <a:pt x="124" y="354"/>
                </a:lnTo>
                <a:lnTo>
                  <a:pt x="136" y="322"/>
                </a:lnTo>
                <a:lnTo>
                  <a:pt x="150" y="292"/>
                </a:lnTo>
                <a:lnTo>
                  <a:pt x="168" y="262"/>
                </a:lnTo>
                <a:lnTo>
                  <a:pt x="188" y="236"/>
                </a:lnTo>
                <a:lnTo>
                  <a:pt x="210" y="210"/>
                </a:lnTo>
                <a:lnTo>
                  <a:pt x="236" y="188"/>
                </a:lnTo>
                <a:lnTo>
                  <a:pt x="262" y="168"/>
                </a:lnTo>
                <a:lnTo>
                  <a:pt x="292" y="150"/>
                </a:lnTo>
                <a:lnTo>
                  <a:pt x="322" y="136"/>
                </a:lnTo>
                <a:lnTo>
                  <a:pt x="354" y="124"/>
                </a:lnTo>
                <a:lnTo>
                  <a:pt x="388" y="114"/>
                </a:lnTo>
                <a:lnTo>
                  <a:pt x="422" y="110"/>
                </a:lnTo>
                <a:lnTo>
                  <a:pt x="458" y="108"/>
                </a:lnTo>
                <a:lnTo>
                  <a:pt x="458" y="108"/>
                </a:lnTo>
                <a:lnTo>
                  <a:pt x="494" y="110"/>
                </a:lnTo>
                <a:lnTo>
                  <a:pt x="530" y="114"/>
                </a:lnTo>
                <a:lnTo>
                  <a:pt x="564" y="124"/>
                </a:lnTo>
                <a:lnTo>
                  <a:pt x="596" y="136"/>
                </a:lnTo>
                <a:lnTo>
                  <a:pt x="626" y="150"/>
                </a:lnTo>
                <a:lnTo>
                  <a:pt x="656" y="168"/>
                </a:lnTo>
                <a:lnTo>
                  <a:pt x="682" y="188"/>
                </a:lnTo>
                <a:lnTo>
                  <a:pt x="708" y="210"/>
                </a:lnTo>
                <a:lnTo>
                  <a:pt x="730" y="236"/>
                </a:lnTo>
                <a:lnTo>
                  <a:pt x="750" y="262"/>
                </a:lnTo>
                <a:lnTo>
                  <a:pt x="768" y="292"/>
                </a:lnTo>
                <a:lnTo>
                  <a:pt x="782" y="322"/>
                </a:lnTo>
                <a:lnTo>
                  <a:pt x="794" y="354"/>
                </a:lnTo>
                <a:lnTo>
                  <a:pt x="802" y="388"/>
                </a:lnTo>
                <a:lnTo>
                  <a:pt x="808" y="424"/>
                </a:lnTo>
                <a:lnTo>
                  <a:pt x="810" y="460"/>
                </a:lnTo>
                <a:lnTo>
                  <a:pt x="810" y="460"/>
                </a:lnTo>
                <a:lnTo>
                  <a:pt x="808" y="502"/>
                </a:lnTo>
                <a:lnTo>
                  <a:pt x="800" y="546"/>
                </a:lnTo>
                <a:lnTo>
                  <a:pt x="790" y="592"/>
                </a:lnTo>
                <a:lnTo>
                  <a:pt x="774" y="638"/>
                </a:lnTo>
                <a:lnTo>
                  <a:pt x="774" y="638"/>
                </a:ln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sp>
        <p:nvSpPr>
          <p:cNvPr id="38" name="Freeform 13"/>
          <p:cNvSpPr/>
          <p:nvPr/>
        </p:nvSpPr>
        <p:spPr>
          <a:xfrm>
            <a:off x="10162707" y="1910718"/>
            <a:ext cx="236878" cy="346052"/>
          </a:xfrm>
          <a:custGeom>
            <a:avLst/>
            <a:gdLst>
              <a:gd name="T0" fmla="*/ 366 w 916"/>
              <a:gd name="T1" fmla="*/ 10 h 1338"/>
              <a:gd name="T2" fmla="*/ 202 w 916"/>
              <a:gd name="T3" fmla="*/ 80 h 1338"/>
              <a:gd name="T4" fmla="*/ 80 w 916"/>
              <a:gd name="T5" fmla="*/ 204 h 1338"/>
              <a:gd name="T6" fmla="*/ 10 w 916"/>
              <a:gd name="T7" fmla="*/ 366 h 1338"/>
              <a:gd name="T8" fmla="*/ 2 w 916"/>
              <a:gd name="T9" fmla="*/ 484 h 1338"/>
              <a:gd name="T10" fmla="*/ 18 w 916"/>
              <a:gd name="T11" fmla="*/ 592 h 1338"/>
              <a:gd name="T12" fmla="*/ 44 w 916"/>
              <a:gd name="T13" fmla="*/ 676 h 1338"/>
              <a:gd name="T14" fmla="*/ 118 w 916"/>
              <a:gd name="T15" fmla="*/ 910 h 1338"/>
              <a:gd name="T16" fmla="*/ 126 w 916"/>
              <a:gd name="T17" fmla="*/ 1012 h 1338"/>
              <a:gd name="T18" fmla="*/ 142 w 916"/>
              <a:gd name="T19" fmla="*/ 1150 h 1338"/>
              <a:gd name="T20" fmla="*/ 174 w 916"/>
              <a:gd name="T21" fmla="*/ 1190 h 1338"/>
              <a:gd name="T22" fmla="*/ 204 w 916"/>
              <a:gd name="T23" fmla="*/ 1222 h 1338"/>
              <a:gd name="T24" fmla="*/ 240 w 916"/>
              <a:gd name="T25" fmla="*/ 1280 h 1338"/>
              <a:gd name="T26" fmla="*/ 308 w 916"/>
              <a:gd name="T27" fmla="*/ 1324 h 1338"/>
              <a:gd name="T28" fmla="*/ 398 w 916"/>
              <a:gd name="T29" fmla="*/ 1338 h 1338"/>
              <a:gd name="T30" fmla="*/ 568 w 916"/>
              <a:gd name="T31" fmla="*/ 1334 h 1338"/>
              <a:gd name="T32" fmla="*/ 646 w 916"/>
              <a:gd name="T33" fmla="*/ 1306 h 1338"/>
              <a:gd name="T34" fmla="*/ 694 w 916"/>
              <a:gd name="T35" fmla="*/ 1260 h 1338"/>
              <a:gd name="T36" fmla="*/ 720 w 916"/>
              <a:gd name="T37" fmla="*/ 1202 h 1338"/>
              <a:gd name="T38" fmla="*/ 762 w 916"/>
              <a:gd name="T39" fmla="*/ 1172 h 1338"/>
              <a:gd name="T40" fmla="*/ 788 w 916"/>
              <a:gd name="T41" fmla="*/ 1096 h 1338"/>
              <a:gd name="T42" fmla="*/ 792 w 916"/>
              <a:gd name="T43" fmla="*/ 976 h 1338"/>
              <a:gd name="T44" fmla="*/ 816 w 916"/>
              <a:gd name="T45" fmla="*/ 840 h 1338"/>
              <a:gd name="T46" fmla="*/ 884 w 916"/>
              <a:gd name="T47" fmla="*/ 648 h 1338"/>
              <a:gd name="T48" fmla="*/ 910 w 916"/>
              <a:gd name="T49" fmla="*/ 538 h 1338"/>
              <a:gd name="T50" fmla="*/ 916 w 916"/>
              <a:gd name="T51" fmla="*/ 460 h 1338"/>
              <a:gd name="T52" fmla="*/ 880 w 916"/>
              <a:gd name="T53" fmla="*/ 280 h 1338"/>
              <a:gd name="T54" fmla="*/ 782 w 916"/>
              <a:gd name="T55" fmla="*/ 136 h 1338"/>
              <a:gd name="T56" fmla="*/ 636 w 916"/>
              <a:gd name="T57" fmla="*/ 38 h 1338"/>
              <a:gd name="T58" fmla="*/ 458 w 916"/>
              <a:gd name="T59" fmla="*/ 0 h 1338"/>
              <a:gd name="T60" fmla="*/ 620 w 916"/>
              <a:gd name="T61" fmla="*/ 1164 h 1338"/>
              <a:gd name="T62" fmla="*/ 600 w 916"/>
              <a:gd name="T63" fmla="*/ 1206 h 1338"/>
              <a:gd name="T64" fmla="*/ 568 w 916"/>
              <a:gd name="T65" fmla="*/ 1224 h 1338"/>
              <a:gd name="T66" fmla="*/ 398 w 916"/>
              <a:gd name="T67" fmla="*/ 1232 h 1338"/>
              <a:gd name="T68" fmla="*/ 344 w 916"/>
              <a:gd name="T69" fmla="*/ 1222 h 1338"/>
              <a:gd name="T70" fmla="*/ 306 w 916"/>
              <a:gd name="T71" fmla="*/ 1190 h 1338"/>
              <a:gd name="T72" fmla="*/ 298 w 916"/>
              <a:gd name="T73" fmla="*/ 1158 h 1338"/>
              <a:gd name="T74" fmla="*/ 620 w 916"/>
              <a:gd name="T75" fmla="*/ 1158 h 1338"/>
              <a:gd name="T76" fmla="*/ 238 w 916"/>
              <a:gd name="T77" fmla="*/ 1104 h 1338"/>
              <a:gd name="T78" fmla="*/ 686 w 916"/>
              <a:gd name="T79" fmla="*/ 1046 h 1338"/>
              <a:gd name="T80" fmla="*/ 686 w 916"/>
              <a:gd name="T81" fmla="*/ 992 h 1338"/>
              <a:gd name="T82" fmla="*/ 688 w 916"/>
              <a:gd name="T83" fmla="*/ 934 h 1338"/>
              <a:gd name="T84" fmla="*/ 774 w 916"/>
              <a:gd name="T85" fmla="*/ 638 h 1338"/>
              <a:gd name="T86" fmla="*/ 706 w 916"/>
              <a:gd name="T87" fmla="*/ 834 h 1338"/>
              <a:gd name="T88" fmla="*/ 210 w 916"/>
              <a:gd name="T89" fmla="*/ 834 h 1338"/>
              <a:gd name="T90" fmla="*/ 144 w 916"/>
              <a:gd name="T91" fmla="*/ 638 h 1338"/>
              <a:gd name="T92" fmla="*/ 108 w 916"/>
              <a:gd name="T93" fmla="*/ 460 h 1338"/>
              <a:gd name="T94" fmla="*/ 124 w 916"/>
              <a:gd name="T95" fmla="*/ 354 h 1338"/>
              <a:gd name="T96" fmla="*/ 188 w 916"/>
              <a:gd name="T97" fmla="*/ 236 h 1338"/>
              <a:gd name="T98" fmla="*/ 292 w 916"/>
              <a:gd name="T99" fmla="*/ 150 h 1338"/>
              <a:gd name="T100" fmla="*/ 422 w 916"/>
              <a:gd name="T101" fmla="*/ 110 h 1338"/>
              <a:gd name="T102" fmla="*/ 530 w 916"/>
              <a:gd name="T103" fmla="*/ 114 h 1338"/>
              <a:gd name="T104" fmla="*/ 656 w 916"/>
              <a:gd name="T105" fmla="*/ 168 h 1338"/>
              <a:gd name="T106" fmla="*/ 750 w 916"/>
              <a:gd name="T107" fmla="*/ 262 h 1338"/>
              <a:gd name="T108" fmla="*/ 802 w 916"/>
              <a:gd name="T109" fmla="*/ 388 h 1338"/>
              <a:gd name="T110" fmla="*/ 808 w 916"/>
              <a:gd name="T111" fmla="*/ 502 h 1338"/>
              <a:gd name="T112" fmla="*/ 774 w 916"/>
              <a:gd name="T113" fmla="*/ 6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6" h="1338">
                <a:moveTo>
                  <a:pt x="458" y="0"/>
                </a:moveTo>
                <a:lnTo>
                  <a:pt x="458" y="0"/>
                </a:lnTo>
                <a:lnTo>
                  <a:pt x="412" y="4"/>
                </a:lnTo>
                <a:lnTo>
                  <a:pt x="366" y="10"/>
                </a:lnTo>
                <a:lnTo>
                  <a:pt x="322" y="22"/>
                </a:lnTo>
                <a:lnTo>
                  <a:pt x="280" y="38"/>
                </a:lnTo>
                <a:lnTo>
                  <a:pt x="240" y="56"/>
                </a:lnTo>
                <a:lnTo>
                  <a:pt x="202" y="80"/>
                </a:lnTo>
                <a:lnTo>
                  <a:pt x="168" y="106"/>
                </a:lnTo>
                <a:lnTo>
                  <a:pt x="136" y="136"/>
                </a:lnTo>
                <a:lnTo>
                  <a:pt x="106" y="168"/>
                </a:lnTo>
                <a:lnTo>
                  <a:pt x="80" y="204"/>
                </a:lnTo>
                <a:lnTo>
                  <a:pt x="56" y="240"/>
                </a:lnTo>
                <a:lnTo>
                  <a:pt x="36" y="280"/>
                </a:lnTo>
                <a:lnTo>
                  <a:pt x="22" y="322"/>
                </a:lnTo>
                <a:lnTo>
                  <a:pt x="10" y="366"/>
                </a:lnTo>
                <a:lnTo>
                  <a:pt x="4" y="412"/>
                </a:lnTo>
                <a:lnTo>
                  <a:pt x="0" y="460"/>
                </a:lnTo>
                <a:lnTo>
                  <a:pt x="0" y="460"/>
                </a:lnTo>
                <a:lnTo>
                  <a:pt x="2" y="484"/>
                </a:lnTo>
                <a:lnTo>
                  <a:pt x="4" y="512"/>
                </a:lnTo>
                <a:lnTo>
                  <a:pt x="6" y="538"/>
                </a:lnTo>
                <a:lnTo>
                  <a:pt x="12" y="566"/>
                </a:lnTo>
                <a:lnTo>
                  <a:pt x="18" y="592"/>
                </a:lnTo>
                <a:lnTo>
                  <a:pt x="26" y="620"/>
                </a:lnTo>
                <a:lnTo>
                  <a:pt x="34" y="648"/>
                </a:lnTo>
                <a:lnTo>
                  <a:pt x="44" y="676"/>
                </a:lnTo>
                <a:lnTo>
                  <a:pt x="44" y="676"/>
                </a:lnTo>
                <a:lnTo>
                  <a:pt x="88" y="794"/>
                </a:lnTo>
                <a:lnTo>
                  <a:pt x="102" y="840"/>
                </a:lnTo>
                <a:lnTo>
                  <a:pt x="112" y="876"/>
                </a:lnTo>
                <a:lnTo>
                  <a:pt x="118" y="910"/>
                </a:lnTo>
                <a:lnTo>
                  <a:pt x="122" y="942"/>
                </a:lnTo>
                <a:lnTo>
                  <a:pt x="124" y="976"/>
                </a:lnTo>
                <a:lnTo>
                  <a:pt x="126" y="1012"/>
                </a:lnTo>
                <a:lnTo>
                  <a:pt x="126" y="1012"/>
                </a:lnTo>
                <a:lnTo>
                  <a:pt x="126" y="1068"/>
                </a:lnTo>
                <a:lnTo>
                  <a:pt x="130" y="1096"/>
                </a:lnTo>
                <a:lnTo>
                  <a:pt x="134" y="1124"/>
                </a:lnTo>
                <a:lnTo>
                  <a:pt x="142" y="1150"/>
                </a:lnTo>
                <a:lnTo>
                  <a:pt x="148" y="1160"/>
                </a:lnTo>
                <a:lnTo>
                  <a:pt x="156" y="1172"/>
                </a:lnTo>
                <a:lnTo>
                  <a:pt x="164" y="1182"/>
                </a:lnTo>
                <a:lnTo>
                  <a:pt x="174" y="1190"/>
                </a:lnTo>
                <a:lnTo>
                  <a:pt x="184" y="1198"/>
                </a:lnTo>
                <a:lnTo>
                  <a:pt x="198" y="1202"/>
                </a:lnTo>
                <a:lnTo>
                  <a:pt x="198" y="1202"/>
                </a:lnTo>
                <a:lnTo>
                  <a:pt x="204" y="1222"/>
                </a:lnTo>
                <a:lnTo>
                  <a:pt x="212" y="1242"/>
                </a:lnTo>
                <a:lnTo>
                  <a:pt x="224" y="1260"/>
                </a:lnTo>
                <a:lnTo>
                  <a:pt x="240" y="1280"/>
                </a:lnTo>
                <a:lnTo>
                  <a:pt x="240" y="1280"/>
                </a:lnTo>
                <a:lnTo>
                  <a:pt x="256" y="1294"/>
                </a:lnTo>
                <a:lnTo>
                  <a:pt x="272" y="1306"/>
                </a:lnTo>
                <a:lnTo>
                  <a:pt x="290" y="1316"/>
                </a:lnTo>
                <a:lnTo>
                  <a:pt x="308" y="1324"/>
                </a:lnTo>
                <a:lnTo>
                  <a:pt x="328" y="1330"/>
                </a:lnTo>
                <a:lnTo>
                  <a:pt x="350" y="1334"/>
                </a:lnTo>
                <a:lnTo>
                  <a:pt x="374" y="1338"/>
                </a:lnTo>
                <a:lnTo>
                  <a:pt x="398" y="1338"/>
                </a:lnTo>
                <a:lnTo>
                  <a:pt x="520" y="1338"/>
                </a:lnTo>
                <a:lnTo>
                  <a:pt x="520" y="1338"/>
                </a:lnTo>
                <a:lnTo>
                  <a:pt x="544" y="1338"/>
                </a:lnTo>
                <a:lnTo>
                  <a:pt x="568" y="1334"/>
                </a:lnTo>
                <a:lnTo>
                  <a:pt x="588" y="1330"/>
                </a:lnTo>
                <a:lnTo>
                  <a:pt x="610" y="1324"/>
                </a:lnTo>
                <a:lnTo>
                  <a:pt x="628" y="1316"/>
                </a:lnTo>
                <a:lnTo>
                  <a:pt x="646" y="1306"/>
                </a:lnTo>
                <a:lnTo>
                  <a:pt x="662" y="1294"/>
                </a:lnTo>
                <a:lnTo>
                  <a:pt x="676" y="1280"/>
                </a:lnTo>
                <a:lnTo>
                  <a:pt x="676" y="1280"/>
                </a:lnTo>
                <a:lnTo>
                  <a:pt x="694" y="1260"/>
                </a:lnTo>
                <a:lnTo>
                  <a:pt x="706" y="1242"/>
                </a:lnTo>
                <a:lnTo>
                  <a:pt x="714" y="1222"/>
                </a:lnTo>
                <a:lnTo>
                  <a:pt x="720" y="1202"/>
                </a:lnTo>
                <a:lnTo>
                  <a:pt x="720" y="1202"/>
                </a:lnTo>
                <a:lnTo>
                  <a:pt x="734" y="1198"/>
                </a:lnTo>
                <a:lnTo>
                  <a:pt x="744" y="1190"/>
                </a:lnTo>
                <a:lnTo>
                  <a:pt x="754" y="1182"/>
                </a:lnTo>
                <a:lnTo>
                  <a:pt x="762" y="1172"/>
                </a:lnTo>
                <a:lnTo>
                  <a:pt x="768" y="1160"/>
                </a:lnTo>
                <a:lnTo>
                  <a:pt x="774" y="1150"/>
                </a:lnTo>
                <a:lnTo>
                  <a:pt x="784" y="1124"/>
                </a:lnTo>
                <a:lnTo>
                  <a:pt x="788" y="1096"/>
                </a:lnTo>
                <a:lnTo>
                  <a:pt x="792" y="1068"/>
                </a:lnTo>
                <a:lnTo>
                  <a:pt x="792" y="1012"/>
                </a:lnTo>
                <a:lnTo>
                  <a:pt x="792" y="1012"/>
                </a:lnTo>
                <a:lnTo>
                  <a:pt x="792" y="976"/>
                </a:lnTo>
                <a:lnTo>
                  <a:pt x="794" y="942"/>
                </a:lnTo>
                <a:lnTo>
                  <a:pt x="798" y="910"/>
                </a:lnTo>
                <a:lnTo>
                  <a:pt x="806" y="876"/>
                </a:lnTo>
                <a:lnTo>
                  <a:pt x="816" y="840"/>
                </a:lnTo>
                <a:lnTo>
                  <a:pt x="830" y="794"/>
                </a:lnTo>
                <a:lnTo>
                  <a:pt x="874" y="676"/>
                </a:lnTo>
                <a:lnTo>
                  <a:pt x="874" y="676"/>
                </a:lnTo>
                <a:lnTo>
                  <a:pt x="884" y="648"/>
                </a:lnTo>
                <a:lnTo>
                  <a:pt x="892" y="620"/>
                </a:lnTo>
                <a:lnTo>
                  <a:pt x="900" y="592"/>
                </a:lnTo>
                <a:lnTo>
                  <a:pt x="906" y="566"/>
                </a:lnTo>
                <a:lnTo>
                  <a:pt x="910" y="538"/>
                </a:lnTo>
                <a:lnTo>
                  <a:pt x="914" y="512"/>
                </a:lnTo>
                <a:lnTo>
                  <a:pt x="916" y="484"/>
                </a:lnTo>
                <a:lnTo>
                  <a:pt x="916" y="460"/>
                </a:lnTo>
                <a:lnTo>
                  <a:pt x="916" y="460"/>
                </a:lnTo>
                <a:lnTo>
                  <a:pt x="914" y="412"/>
                </a:lnTo>
                <a:lnTo>
                  <a:pt x="908" y="366"/>
                </a:lnTo>
                <a:lnTo>
                  <a:pt x="896" y="322"/>
                </a:lnTo>
                <a:lnTo>
                  <a:pt x="880" y="280"/>
                </a:lnTo>
                <a:lnTo>
                  <a:pt x="862" y="240"/>
                </a:lnTo>
                <a:lnTo>
                  <a:pt x="838" y="204"/>
                </a:lnTo>
                <a:lnTo>
                  <a:pt x="812" y="168"/>
                </a:lnTo>
                <a:lnTo>
                  <a:pt x="782" y="136"/>
                </a:lnTo>
                <a:lnTo>
                  <a:pt x="750" y="106"/>
                </a:lnTo>
                <a:lnTo>
                  <a:pt x="714" y="80"/>
                </a:lnTo>
                <a:lnTo>
                  <a:pt x="676" y="56"/>
                </a:lnTo>
                <a:lnTo>
                  <a:pt x="636" y="38"/>
                </a:lnTo>
                <a:lnTo>
                  <a:pt x="594" y="22"/>
                </a:lnTo>
                <a:lnTo>
                  <a:pt x="550" y="10"/>
                </a:lnTo>
                <a:lnTo>
                  <a:pt x="506" y="4"/>
                </a:lnTo>
                <a:lnTo>
                  <a:pt x="458" y="0"/>
                </a:lnTo>
                <a:lnTo>
                  <a:pt x="458" y="0"/>
                </a:lnTo>
                <a:close/>
                <a:moveTo>
                  <a:pt x="620" y="1158"/>
                </a:moveTo>
                <a:lnTo>
                  <a:pt x="620" y="1158"/>
                </a:lnTo>
                <a:lnTo>
                  <a:pt x="620" y="1164"/>
                </a:lnTo>
                <a:lnTo>
                  <a:pt x="618" y="1174"/>
                </a:lnTo>
                <a:lnTo>
                  <a:pt x="612" y="1190"/>
                </a:lnTo>
                <a:lnTo>
                  <a:pt x="606" y="1198"/>
                </a:lnTo>
                <a:lnTo>
                  <a:pt x="600" y="1206"/>
                </a:lnTo>
                <a:lnTo>
                  <a:pt x="600" y="1206"/>
                </a:lnTo>
                <a:lnTo>
                  <a:pt x="594" y="1212"/>
                </a:lnTo>
                <a:lnTo>
                  <a:pt x="586" y="1218"/>
                </a:lnTo>
                <a:lnTo>
                  <a:pt x="568" y="1224"/>
                </a:lnTo>
                <a:lnTo>
                  <a:pt x="546" y="1230"/>
                </a:lnTo>
                <a:lnTo>
                  <a:pt x="520" y="1232"/>
                </a:lnTo>
                <a:lnTo>
                  <a:pt x="398" y="1232"/>
                </a:lnTo>
                <a:lnTo>
                  <a:pt x="398" y="1232"/>
                </a:lnTo>
                <a:lnTo>
                  <a:pt x="382" y="1230"/>
                </a:lnTo>
                <a:lnTo>
                  <a:pt x="368" y="1230"/>
                </a:lnTo>
                <a:lnTo>
                  <a:pt x="356" y="1226"/>
                </a:lnTo>
                <a:lnTo>
                  <a:pt x="344" y="1222"/>
                </a:lnTo>
                <a:lnTo>
                  <a:pt x="334" y="1218"/>
                </a:lnTo>
                <a:lnTo>
                  <a:pt x="326" y="1214"/>
                </a:lnTo>
                <a:lnTo>
                  <a:pt x="314" y="1202"/>
                </a:lnTo>
                <a:lnTo>
                  <a:pt x="306" y="1190"/>
                </a:lnTo>
                <a:lnTo>
                  <a:pt x="300" y="1178"/>
                </a:lnTo>
                <a:lnTo>
                  <a:pt x="298" y="1168"/>
                </a:lnTo>
                <a:lnTo>
                  <a:pt x="298" y="1158"/>
                </a:lnTo>
                <a:lnTo>
                  <a:pt x="298" y="1158"/>
                </a:lnTo>
                <a:lnTo>
                  <a:pt x="298" y="1156"/>
                </a:lnTo>
                <a:lnTo>
                  <a:pt x="620" y="1156"/>
                </a:lnTo>
                <a:lnTo>
                  <a:pt x="620" y="1156"/>
                </a:lnTo>
                <a:lnTo>
                  <a:pt x="620" y="1158"/>
                </a:lnTo>
                <a:lnTo>
                  <a:pt x="620" y="1158"/>
                </a:lnTo>
                <a:close/>
                <a:moveTo>
                  <a:pt x="678" y="1104"/>
                </a:moveTo>
                <a:lnTo>
                  <a:pt x="238" y="1104"/>
                </a:lnTo>
                <a:lnTo>
                  <a:pt x="238" y="1104"/>
                </a:lnTo>
                <a:lnTo>
                  <a:pt x="236" y="1084"/>
                </a:lnTo>
                <a:lnTo>
                  <a:pt x="232" y="1046"/>
                </a:lnTo>
                <a:lnTo>
                  <a:pt x="686" y="1046"/>
                </a:lnTo>
                <a:lnTo>
                  <a:pt x="686" y="1046"/>
                </a:lnTo>
                <a:lnTo>
                  <a:pt x="682" y="1084"/>
                </a:lnTo>
                <a:lnTo>
                  <a:pt x="678" y="1104"/>
                </a:lnTo>
                <a:lnTo>
                  <a:pt x="678" y="1104"/>
                </a:lnTo>
                <a:close/>
                <a:moveTo>
                  <a:pt x="686" y="992"/>
                </a:moveTo>
                <a:lnTo>
                  <a:pt x="232" y="992"/>
                </a:lnTo>
                <a:lnTo>
                  <a:pt x="232" y="992"/>
                </a:lnTo>
                <a:lnTo>
                  <a:pt x="230" y="934"/>
                </a:lnTo>
                <a:lnTo>
                  <a:pt x="688" y="934"/>
                </a:lnTo>
                <a:lnTo>
                  <a:pt x="688" y="934"/>
                </a:lnTo>
                <a:lnTo>
                  <a:pt x="686" y="992"/>
                </a:lnTo>
                <a:lnTo>
                  <a:pt x="686" y="992"/>
                </a:lnTo>
                <a:close/>
                <a:moveTo>
                  <a:pt x="774" y="638"/>
                </a:moveTo>
                <a:lnTo>
                  <a:pt x="774" y="638"/>
                </a:lnTo>
                <a:lnTo>
                  <a:pt x="744" y="716"/>
                </a:lnTo>
                <a:lnTo>
                  <a:pt x="722" y="780"/>
                </a:lnTo>
                <a:lnTo>
                  <a:pt x="706" y="834"/>
                </a:lnTo>
                <a:lnTo>
                  <a:pt x="696" y="882"/>
                </a:lnTo>
                <a:lnTo>
                  <a:pt x="222" y="882"/>
                </a:lnTo>
                <a:lnTo>
                  <a:pt x="222" y="882"/>
                </a:lnTo>
                <a:lnTo>
                  <a:pt x="210" y="834"/>
                </a:lnTo>
                <a:lnTo>
                  <a:pt x="194" y="780"/>
                </a:lnTo>
                <a:lnTo>
                  <a:pt x="172" y="716"/>
                </a:lnTo>
                <a:lnTo>
                  <a:pt x="144" y="638"/>
                </a:lnTo>
                <a:lnTo>
                  <a:pt x="144" y="638"/>
                </a:lnTo>
                <a:lnTo>
                  <a:pt x="128" y="592"/>
                </a:lnTo>
                <a:lnTo>
                  <a:pt x="116" y="546"/>
                </a:lnTo>
                <a:lnTo>
                  <a:pt x="110" y="502"/>
                </a:lnTo>
                <a:lnTo>
                  <a:pt x="108" y="460"/>
                </a:lnTo>
                <a:lnTo>
                  <a:pt x="108" y="460"/>
                </a:lnTo>
                <a:lnTo>
                  <a:pt x="110" y="424"/>
                </a:lnTo>
                <a:lnTo>
                  <a:pt x="114" y="388"/>
                </a:lnTo>
                <a:lnTo>
                  <a:pt x="124" y="354"/>
                </a:lnTo>
                <a:lnTo>
                  <a:pt x="136" y="322"/>
                </a:lnTo>
                <a:lnTo>
                  <a:pt x="150" y="292"/>
                </a:lnTo>
                <a:lnTo>
                  <a:pt x="168" y="262"/>
                </a:lnTo>
                <a:lnTo>
                  <a:pt x="188" y="236"/>
                </a:lnTo>
                <a:lnTo>
                  <a:pt x="210" y="210"/>
                </a:lnTo>
                <a:lnTo>
                  <a:pt x="236" y="188"/>
                </a:lnTo>
                <a:lnTo>
                  <a:pt x="262" y="168"/>
                </a:lnTo>
                <a:lnTo>
                  <a:pt x="292" y="150"/>
                </a:lnTo>
                <a:lnTo>
                  <a:pt x="322" y="136"/>
                </a:lnTo>
                <a:lnTo>
                  <a:pt x="354" y="124"/>
                </a:lnTo>
                <a:lnTo>
                  <a:pt x="388" y="114"/>
                </a:lnTo>
                <a:lnTo>
                  <a:pt x="422" y="110"/>
                </a:lnTo>
                <a:lnTo>
                  <a:pt x="458" y="108"/>
                </a:lnTo>
                <a:lnTo>
                  <a:pt x="458" y="108"/>
                </a:lnTo>
                <a:lnTo>
                  <a:pt x="494" y="110"/>
                </a:lnTo>
                <a:lnTo>
                  <a:pt x="530" y="114"/>
                </a:lnTo>
                <a:lnTo>
                  <a:pt x="564" y="124"/>
                </a:lnTo>
                <a:lnTo>
                  <a:pt x="596" y="136"/>
                </a:lnTo>
                <a:lnTo>
                  <a:pt x="626" y="150"/>
                </a:lnTo>
                <a:lnTo>
                  <a:pt x="656" y="168"/>
                </a:lnTo>
                <a:lnTo>
                  <a:pt x="682" y="188"/>
                </a:lnTo>
                <a:lnTo>
                  <a:pt x="708" y="210"/>
                </a:lnTo>
                <a:lnTo>
                  <a:pt x="730" y="236"/>
                </a:lnTo>
                <a:lnTo>
                  <a:pt x="750" y="262"/>
                </a:lnTo>
                <a:lnTo>
                  <a:pt x="768" y="292"/>
                </a:lnTo>
                <a:lnTo>
                  <a:pt x="782" y="322"/>
                </a:lnTo>
                <a:lnTo>
                  <a:pt x="794" y="354"/>
                </a:lnTo>
                <a:lnTo>
                  <a:pt x="802" y="388"/>
                </a:lnTo>
                <a:lnTo>
                  <a:pt x="808" y="424"/>
                </a:lnTo>
                <a:lnTo>
                  <a:pt x="810" y="460"/>
                </a:lnTo>
                <a:lnTo>
                  <a:pt x="810" y="460"/>
                </a:lnTo>
                <a:lnTo>
                  <a:pt x="808" y="502"/>
                </a:lnTo>
                <a:lnTo>
                  <a:pt x="800" y="546"/>
                </a:lnTo>
                <a:lnTo>
                  <a:pt x="790" y="592"/>
                </a:lnTo>
                <a:lnTo>
                  <a:pt x="774" y="638"/>
                </a:lnTo>
                <a:lnTo>
                  <a:pt x="774" y="638"/>
                </a:ln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sp>
        <p:nvSpPr>
          <p:cNvPr id="107" name="文本框 3"/>
          <p:cNvSpPr txBox="1"/>
          <p:nvPr/>
        </p:nvSpPr>
        <p:spPr>
          <a:xfrm>
            <a:off x="909319" y="840056"/>
            <a:ext cx="10172734" cy="724365"/>
          </a:xfrm>
          <a:prstGeom prst="rect">
            <a:avLst/>
          </a:prstGeom>
          <a:noFill/>
        </p:spPr>
        <p:txBody>
          <a:bodyPr wrap="square" rtlCol="0">
            <a:spAutoFit/>
          </a:bodyPr>
          <a:lstStyle>
            <a:defPPr>
              <a:defRPr lang="zh-CN"/>
            </a:defPPr>
            <a:lvl1pPr>
              <a:lnSpc>
                <a:spcPct val="120000"/>
              </a:lnSpc>
              <a:defRPr sz="3200" b="1" spc="200">
                <a:solidFill>
                  <a:schemeClr val="tx1">
                    <a:lumMod val="65000"/>
                    <a:lumOff val="35000"/>
                  </a:schemeClr>
                </a:solidFill>
              </a:defRPr>
            </a:lvl1pPr>
          </a:lstStyle>
          <a:p>
            <a:pPr algn="ctr"/>
            <a:r>
              <a:rPr lang="en-US" altLang="zh-CN" sz="1800" dirty="0">
                <a:gradFill>
                  <a:gsLst>
                    <a:gs pos="0">
                      <a:srgbClr val="C473EB"/>
                    </a:gs>
                    <a:gs pos="100000">
                      <a:srgbClr val="7E85E8"/>
                    </a:gs>
                  </a:gsLst>
                  <a:lin ang="0" scaled="1"/>
                  <a:tileRect/>
                </a:gradFill>
                <a:latin typeface="Century Gothic"/>
                <a:ea typeface="微软雅黑"/>
              </a:rPr>
              <a:t>Python</a:t>
            </a:r>
            <a:r>
              <a:rPr lang="zh-CN" altLang="en-US" sz="1800" dirty="0">
                <a:gradFill>
                  <a:gsLst>
                    <a:gs pos="0">
                      <a:srgbClr val="C473EB"/>
                    </a:gs>
                    <a:gs pos="100000">
                      <a:srgbClr val="7E85E8"/>
                    </a:gs>
                  </a:gsLst>
                  <a:lin ang="0" scaled="1"/>
                  <a:tileRect/>
                </a:gradFill>
                <a:latin typeface="Century Gothic"/>
                <a:ea typeface="微软雅黑"/>
              </a:rPr>
              <a:t>学习必要性</a:t>
            </a:r>
          </a:p>
          <a:p>
            <a:pPr algn="ctr"/>
            <a:endParaRPr lang="en-US" altLang="zh-CN" sz="1800" dirty="0">
              <a:gradFill>
                <a:gsLst>
                  <a:gs pos="0">
                    <a:srgbClr val="C473EB"/>
                  </a:gs>
                  <a:gs pos="100000">
                    <a:srgbClr val="7E85E8"/>
                  </a:gs>
                </a:gsLst>
                <a:lin ang="0" scaled="1"/>
                <a:tileRect/>
              </a:gradFill>
              <a:latin typeface="Century Gothic"/>
              <a:ea typeface="微软雅黑"/>
            </a:endParaRPr>
          </a:p>
        </p:txBody>
      </p:sp>
    </p:spTree>
    <p:extLst>
      <p:ext uri="{BB962C8B-B14F-4D97-AF65-F5344CB8AC3E}">
        <p14:creationId xmlns:p14="http://schemas.microsoft.com/office/powerpoint/2010/main" val="197188296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rLst="">
                                      <p:cBhvr>
                                        <p:cTn id="7" dur="500"/>
                                        <p:tgtEl>
                                          <p:spTgt spid="42"/>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rLst="">
                                      <p:cBhvr>
                                        <p:cTn id="11" dur="500"/>
                                        <p:tgtEl>
                                          <p:spTgt spid="44"/>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95"/>
                                        </p:tgtEl>
                                        <p:attrNameLst>
                                          <p:attrName>style.visibility</p:attrName>
                                        </p:attrNameLst>
                                      </p:cBhvr>
                                      <p:to>
                                        <p:strVal val="visible"/>
                                      </p:to>
                                    </p:set>
                                    <p:anim calcmode="lin" valueType="num">
                                      <p:cBhvr>
                                        <p:cTn id="15" dur="500" fill="hold"/>
                                        <p:tgtEl>
                                          <p:spTgt spid="95"/>
                                        </p:tgtEl>
                                        <p:attrNameLst>
                                          <p:attrName>ppt_w</p:attrName>
                                        </p:attrNameLst>
                                      </p:cBhvr>
                                      <p:tavLst>
                                        <p:tav tm="0">
                                          <p:val>
                                            <p:fltVal val="0"/>
                                          </p:val>
                                        </p:tav>
                                        <p:tav tm="100000">
                                          <p:val>
                                            <p:strVal val="#ppt_w"/>
                                          </p:val>
                                        </p:tav>
                                      </p:tavLst>
                                    </p:anim>
                                    <p:anim calcmode="lin" valueType="num">
                                      <p:cBhvr>
                                        <p:cTn id="16" dur="500" fill="hold"/>
                                        <p:tgtEl>
                                          <p:spTgt spid="95"/>
                                        </p:tgtEl>
                                        <p:attrNameLst>
                                          <p:attrName>ppt_h</p:attrName>
                                        </p:attrNameLst>
                                      </p:cBhvr>
                                      <p:tavLst>
                                        <p:tav tm="0">
                                          <p:val>
                                            <p:fltVal val="0"/>
                                          </p:val>
                                        </p:tav>
                                        <p:tav tm="100000">
                                          <p:val>
                                            <p:strVal val="#ppt_h"/>
                                          </p:val>
                                        </p:tav>
                                      </p:tavLst>
                                    </p:anim>
                                    <p:animEffect transition="in" filter="fade" prLst="">
                                      <p:cBhvr>
                                        <p:cTn id="17" dur="500"/>
                                        <p:tgtEl>
                                          <p:spTgt spid="95"/>
                                        </p:tgtEl>
                                      </p:cBhvr>
                                    </p:animEffect>
                                  </p:childTnLst>
                                </p:cTn>
                              </p:par>
                            </p:childTnLst>
                          </p:cTn>
                        </p:par>
                        <p:par>
                          <p:cTn id="18" fill="hold">
                            <p:stCondLst>
                              <p:cond delay="1500"/>
                            </p:stCondLst>
                            <p:childTnLst>
                              <p:par>
                                <p:cTn id="19" presetID="22" presetClass="entr" presetSubtype="1" fill="hold" grpId="2"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up)" prLst="">
                                      <p:cBhvr>
                                        <p:cTn id="21" dur="500"/>
                                        <p:tgtEl>
                                          <p:spTgt spid="45"/>
                                        </p:tgtEl>
                                      </p:cBhvr>
                                    </p:animEffect>
                                  </p:childTnLst>
                                </p:cTn>
                              </p:par>
                            </p:childTnLst>
                          </p:cTn>
                        </p:par>
                        <p:par>
                          <p:cTn id="22" fill="hold">
                            <p:stCondLst>
                              <p:cond delay="2000"/>
                            </p:stCondLst>
                            <p:childTnLst>
                              <p:par>
                                <p:cTn id="23" presetID="10" presetClass="entr" presetSubtype="0" fill="hold" grpId="3"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rLst="">
                                      <p:cBhvr>
                                        <p:cTn id="25" dur="500"/>
                                        <p:tgtEl>
                                          <p:spTgt spid="46"/>
                                        </p:tgtEl>
                                      </p:cBhvr>
                                    </p:animEffect>
                                  </p:childTnLst>
                                </p:cTn>
                              </p:par>
                            </p:childTnLst>
                          </p:cTn>
                        </p:par>
                        <p:par>
                          <p:cTn id="26" fill="hold">
                            <p:stCondLst>
                              <p:cond delay="2500"/>
                            </p:stCondLst>
                            <p:childTnLst>
                              <p:par>
                                <p:cTn id="27" presetID="22" presetClass="entr" presetSubtype="1" fill="hold" grpId="4"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rLst="">
                                      <p:cBhvr>
                                        <p:cTn id="29" dur="500"/>
                                        <p:tgtEl>
                                          <p:spTgt spid="47"/>
                                        </p:tgtEl>
                                      </p:cBhvr>
                                    </p:animEffect>
                                  </p:childTnLst>
                                </p:cTn>
                              </p:par>
                            </p:childTnLst>
                          </p:cTn>
                        </p:par>
                        <p:par>
                          <p:cTn id="30" fill="hold">
                            <p:stCondLst>
                              <p:cond delay="3000"/>
                            </p:stCondLst>
                            <p:childTnLst>
                              <p:par>
                                <p:cTn id="31" presetID="10" presetClass="entr" presetSubtype="0" fill="hold" grpId="5" nodeType="after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fade" prLst="">
                                      <p:cBhvr>
                                        <p:cTn id="33" dur="500"/>
                                        <p:tgtEl>
                                          <p:spTgt spid="84"/>
                                        </p:tgtEl>
                                      </p:cBhvr>
                                    </p:animEffect>
                                  </p:childTnLst>
                                </p:cTn>
                              </p:par>
                            </p:childTnLst>
                          </p:cTn>
                        </p:par>
                        <p:par>
                          <p:cTn id="34" fill="hold">
                            <p:stCondLst>
                              <p:cond delay="3500"/>
                            </p:stCondLst>
                            <p:childTnLst>
                              <p:par>
                                <p:cTn id="35" presetID="22" presetClass="entr" presetSubtype="1" fill="hold" grpId="6" nodeType="after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wipe(up)" prLst="">
                                      <p:cBhvr>
                                        <p:cTn id="37" dur="500"/>
                                        <p:tgtEl>
                                          <p:spTgt spid="85"/>
                                        </p:tgtEl>
                                      </p:cBhvr>
                                    </p:animEffect>
                                  </p:childTnLst>
                                </p:cTn>
                              </p:par>
                            </p:childTnLst>
                          </p:cTn>
                        </p:par>
                        <p:par>
                          <p:cTn id="38" fill="hold">
                            <p:stCondLst>
                              <p:cond delay="4000"/>
                            </p:stCondLst>
                            <p:childTnLst>
                              <p:par>
                                <p:cTn id="39" presetID="10" presetClass="entr" presetSubtype="0" fill="hold" grpId="7" nodeType="afterEffect">
                                  <p:stCondLst>
                                    <p:cond delay="0"/>
                                  </p:stCondLst>
                                  <p:childTnLst>
                                    <p:set>
                                      <p:cBhvr>
                                        <p:cTn id="40" dur="1" fill="hold">
                                          <p:stCondLst>
                                            <p:cond delay="0"/>
                                          </p:stCondLst>
                                        </p:cTn>
                                        <p:tgtEl>
                                          <p:spTgt spid="86"/>
                                        </p:tgtEl>
                                        <p:attrNameLst>
                                          <p:attrName>style.visibility</p:attrName>
                                        </p:attrNameLst>
                                      </p:cBhvr>
                                      <p:to>
                                        <p:strVal val="visible"/>
                                      </p:to>
                                    </p:set>
                                    <p:animEffect transition="in" filter="fade" prLst="">
                                      <p:cBhvr>
                                        <p:cTn id="4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1"/>
      <p:bldP spid="45" grpId="2" animBg="1"/>
      <p:bldP spid="46" grpId="3"/>
      <p:bldP spid="47" grpId="4" animBg="1"/>
      <p:bldP spid="84" grpId="5"/>
      <p:bldP spid="85" grpId="6" animBg="1"/>
      <p:bldP spid="86" grpId="7"/>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5D5E0DC-0C8B-9F23-DCD1-0E12BFCD44A1}"/>
              </a:ext>
            </a:extLst>
          </p:cNvPr>
          <p:cNvPicPr>
            <a:picLocks noChangeAspect="1"/>
          </p:cNvPicPr>
          <p:nvPr/>
        </p:nvPicPr>
        <p:blipFill>
          <a:blip r:embed="rId3"/>
          <a:stretch>
            <a:fillRect/>
          </a:stretch>
        </p:blipFill>
        <p:spPr>
          <a:xfrm>
            <a:off x="968432" y="583935"/>
            <a:ext cx="10255135" cy="5415993"/>
          </a:xfrm>
          <a:prstGeom prst="rect">
            <a:avLst/>
          </a:prstGeom>
        </p:spPr>
      </p:pic>
      <p:sp>
        <p:nvSpPr>
          <p:cNvPr id="17" name="文本框 16"/>
          <p:cNvSpPr txBox="1"/>
          <p:nvPr/>
        </p:nvSpPr>
        <p:spPr>
          <a:xfrm>
            <a:off x="4124319" y="5638806"/>
            <a:ext cx="6340197" cy="523220"/>
          </a:xfrm>
          <a:prstGeom prst="rect">
            <a:avLst/>
          </a:prstGeom>
          <a:noFill/>
        </p:spPr>
        <p:txBody>
          <a:bodyPr wrap="none" rtlCol="0">
            <a:spAutoFit/>
          </a:bodyPr>
          <a:lstStyle/>
          <a:p>
            <a:pPr algn="ctr"/>
            <a:r>
              <a:rPr lang="zh-CN" altLang="en-US" sz="2800" spc="2000" dirty="0">
                <a:solidFill>
                  <a:schemeClr val="bg2">
                    <a:lumMod val="75000"/>
                  </a:schemeClr>
                </a:solidFill>
                <a:latin typeface="思源等宽 L"/>
                <a:ea typeface="微软雅黑" panose="020B0503020204020204" pitchFamily="34" charset="-122"/>
                <a:cs typeface="+mn-ea"/>
                <a:sym typeface="+mn-lt"/>
              </a:rPr>
              <a:t>不妥之处还望批评指正</a:t>
            </a:r>
          </a:p>
        </p:txBody>
      </p:sp>
    </p:spTree>
    <p:extLst>
      <p:ext uri="{BB962C8B-B14F-4D97-AF65-F5344CB8AC3E}">
        <p14:creationId xmlns:p14="http://schemas.microsoft.com/office/powerpoint/2010/main" val="36080425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 nodeType="with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rLst="">
                                      <p:cBhvr>
                                        <p:cTn id="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flipH="1">
            <a:off x="878310" y="2235337"/>
            <a:ext cx="2914650" cy="2380379"/>
          </a:xfrm>
          <a:prstGeom prst="line">
            <a:avLst/>
          </a:prstGeom>
          <a:ln>
            <a:solidFill>
              <a:srgbClr val="335473">
                <a:alpha val="70000"/>
              </a:srgb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214262" y="2689128"/>
            <a:ext cx="3222172" cy="1502894"/>
            <a:chOff x="1042609" y="2403083"/>
            <a:chExt cx="3222172" cy="1502894"/>
          </a:xfrm>
        </p:grpSpPr>
        <p:sp useBgFill="1">
          <p:nvSpPr>
            <p:cNvPr id="18" name="文本框 17"/>
            <p:cNvSpPr txBox="1"/>
            <p:nvPr/>
          </p:nvSpPr>
          <p:spPr>
            <a:xfrm>
              <a:off x="1042609" y="2403083"/>
              <a:ext cx="3222172" cy="1200329"/>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7200" b="1" i="0" u="none" strike="noStrike" kern="1200" cap="none" spc="1600" normalizeH="0" baseline="0" noProof="0">
                  <a:ln>
                    <a:noFill/>
                  </a:ln>
                  <a:solidFill>
                    <a:schemeClr val="tx1">
                      <a:lumMod val="85000"/>
                      <a:lumOff val="15000"/>
                    </a:schemeClr>
                  </a:solidFill>
                  <a:effectLst/>
                  <a:uLnTx/>
                  <a:uFillTx/>
                  <a:latin typeface="思源等宽 L"/>
                  <a:ea typeface="微软雅黑" panose="020B0503020204020204" pitchFamily="34" charset="-122"/>
                  <a:cs typeface="+mn-cs"/>
                </a:rPr>
                <a:t>目录</a:t>
              </a:r>
            </a:p>
          </p:txBody>
        </p:sp>
        <p:sp useBgFill="1">
          <p:nvSpPr>
            <p:cNvPr id="19" name="文本框 18"/>
            <p:cNvSpPr txBox="1"/>
            <p:nvPr/>
          </p:nvSpPr>
          <p:spPr>
            <a:xfrm>
              <a:off x="1139678" y="3505867"/>
              <a:ext cx="2071332" cy="400110"/>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000" b="0" i="0" u="none" strike="noStrike" kern="1200" cap="none" spc="-40" normalizeH="0" baseline="0" noProof="0">
                  <a:ln>
                    <a:noFill/>
                  </a:ln>
                  <a:solidFill>
                    <a:srgbClr val="335473"/>
                  </a:solidFill>
                  <a:effectLst/>
                  <a:uLnTx/>
                  <a:uFillTx/>
                  <a:latin typeface="苹方 常规" panose="020B0300000000000000" pitchFamily="34" charset="-122"/>
                  <a:ea typeface="苹方 常规" panose="020B0300000000000000" pitchFamily="34" charset="-122"/>
                  <a:cs typeface="Segoe UI Light" panose="020B0502040204020203" pitchFamily="34" charset="0"/>
                </a:rPr>
                <a:t>CONTENTS</a:t>
              </a:r>
              <a:endParaRPr kumimoji="0" lang="zh-CN" altLang="en-US" sz="2000" b="0" i="0" u="none" strike="noStrike" kern="1200" cap="none" spc="-40" normalizeH="0" baseline="0" noProof="0">
                <a:ln>
                  <a:noFill/>
                </a:ln>
                <a:solidFill>
                  <a:srgbClr val="335473"/>
                </a:solidFill>
                <a:effectLst/>
                <a:uLnTx/>
                <a:uFillTx/>
                <a:latin typeface="苹方 常规" panose="020B0300000000000000" pitchFamily="34" charset="-122"/>
                <a:ea typeface="苹方 常规" panose="020B0300000000000000" pitchFamily="34" charset="-122"/>
                <a:cs typeface="Segoe UI Light" panose="020B0502040204020203" pitchFamily="34" charset="0"/>
              </a:endParaRPr>
            </a:p>
          </p:txBody>
        </p:sp>
      </p:grpSp>
      <p:sp>
        <p:nvSpPr>
          <p:cNvPr id="20" name="矩形: 圆角 19"/>
          <p:cNvSpPr/>
          <p:nvPr/>
        </p:nvSpPr>
        <p:spPr>
          <a:xfrm>
            <a:off x="4025003" y="495152"/>
            <a:ext cx="7418849" cy="5860747"/>
          </a:xfrm>
          <a:prstGeom prst="roundRect">
            <a:avLst>
              <a:gd name="adj" fmla="val 1390"/>
            </a:avLst>
          </a:prstGeom>
          <a:solidFill>
            <a:srgbClr val="C47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等宽 L"/>
              <a:ea typeface="思源黑体 CN Light"/>
              <a:cs typeface="+mn-cs"/>
            </a:endParaRPr>
          </a:p>
        </p:txBody>
      </p:sp>
      <p:grpSp>
        <p:nvGrpSpPr>
          <p:cNvPr id="68" name="组合 67"/>
          <p:cNvGrpSpPr/>
          <p:nvPr/>
        </p:nvGrpSpPr>
        <p:grpSpPr>
          <a:xfrm>
            <a:off x="4629925" y="4471348"/>
            <a:ext cx="6587746" cy="499134"/>
            <a:chOff x="4004958" y="1568160"/>
            <a:chExt cx="6587746" cy="499134"/>
          </a:xfrm>
        </p:grpSpPr>
        <p:sp>
          <p:nvSpPr>
            <p:cNvPr id="69" name="文本框 68"/>
            <p:cNvSpPr txBox="1"/>
            <p:nvPr/>
          </p:nvSpPr>
          <p:spPr>
            <a:xfrm>
              <a:off x="6796230" y="1605629"/>
              <a:ext cx="3796474" cy="461665"/>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ct val="0"/>
                </a:spcBef>
                <a:spcAft>
                  <a:spcPct val="0"/>
                </a:spcAft>
                <a:buClrTx/>
                <a:buSzTx/>
                <a:buFontTx/>
                <a:buNone/>
                <a:defRPr/>
              </a:pPr>
              <a:r>
                <a:rPr lang="en-US" altLang="zh-CN" sz="2400" spc="400" dirty="0">
                  <a:solidFill>
                    <a:prstClr val="white"/>
                  </a:solidFill>
                  <a:latin typeface="苹方 常规" panose="020B0300000000000000" pitchFamily="34" charset="-122"/>
                  <a:ea typeface="苹方 常规" panose="020B0300000000000000" pitchFamily="34" charset="-122"/>
                </a:rPr>
                <a:t>Python</a:t>
              </a:r>
              <a:r>
                <a:rPr lang="zh-CN" altLang="en-US" sz="2400" spc="400" dirty="0">
                  <a:solidFill>
                    <a:prstClr val="white"/>
                  </a:solidFill>
                  <a:latin typeface="苹方 常规" panose="020B0300000000000000" pitchFamily="34" charset="-122"/>
                  <a:ea typeface="苹方 常规" panose="020B0300000000000000" pitchFamily="34" charset="-122"/>
                </a:rPr>
                <a:t>学习必要性</a:t>
              </a:r>
            </a:p>
          </p:txBody>
        </p:sp>
        <p:sp>
          <p:nvSpPr>
            <p:cNvPr id="70" name="文本框 69"/>
            <p:cNvSpPr txBox="1"/>
            <p:nvPr/>
          </p:nvSpPr>
          <p:spPr>
            <a:xfrm>
              <a:off x="4004958" y="1568160"/>
              <a:ext cx="20451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苹方 常规" panose="020B0300000000000000" pitchFamily="34" charset="-122"/>
                  <a:ea typeface="苹方 常规" panose="020B0300000000000000" pitchFamily="34" charset="-122"/>
                  <a:cs typeface="+mn-cs"/>
                </a:rPr>
                <a:t>PART 04</a:t>
              </a:r>
              <a:endParaRPr kumimoji="0" lang="zh-CN" altLang="en-US" sz="2400" b="0" i="0" u="none" strike="noStrike" kern="1200" cap="none" spc="0" normalizeH="0" baseline="0" noProof="0" dirty="0">
                <a:ln>
                  <a:noFill/>
                </a:ln>
                <a:solidFill>
                  <a:prstClr val="white"/>
                </a:solidFill>
                <a:effectLst/>
                <a:uLnTx/>
                <a:uFillTx/>
                <a:latin typeface="苹方 常规" panose="020B0300000000000000" pitchFamily="34" charset="-122"/>
                <a:ea typeface="苹方 常规" panose="020B0300000000000000" pitchFamily="34" charset="-122"/>
                <a:cs typeface="+mn-cs"/>
              </a:endParaRPr>
            </a:p>
          </p:txBody>
        </p:sp>
        <p:cxnSp>
          <p:nvCxnSpPr>
            <p:cNvPr id="71" name="直接连接符 70"/>
            <p:cNvCxnSpPr/>
            <p:nvPr/>
          </p:nvCxnSpPr>
          <p:spPr>
            <a:xfrm>
              <a:off x="5499673" y="1798992"/>
              <a:ext cx="1000839" cy="0"/>
            </a:xfrm>
            <a:prstGeom prst="line">
              <a:avLst/>
            </a:prstGeom>
            <a:ln w="1905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a:xfrm>
            <a:off x="4649222" y="2406512"/>
            <a:ext cx="6575680" cy="528530"/>
            <a:chOff x="4052766" y="1559200"/>
            <a:chExt cx="6575680" cy="528530"/>
          </a:xfrm>
        </p:grpSpPr>
        <p:sp>
          <p:nvSpPr>
            <p:cNvPr id="85" name="文本框 84"/>
            <p:cNvSpPr txBox="1"/>
            <p:nvPr/>
          </p:nvSpPr>
          <p:spPr>
            <a:xfrm>
              <a:off x="6618229" y="1559200"/>
              <a:ext cx="4010217" cy="461665"/>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ct val="0"/>
                </a:spcBef>
                <a:spcAft>
                  <a:spcPct val="0"/>
                </a:spcAft>
                <a:buClrTx/>
                <a:buSzTx/>
                <a:buFontTx/>
                <a:buNone/>
                <a:defRPr/>
              </a:pPr>
              <a:r>
                <a:rPr lang="en-US" altLang="zh-CN" sz="2400" spc="400" dirty="0">
                  <a:solidFill>
                    <a:prstClr val="white"/>
                  </a:solidFill>
                  <a:latin typeface="苹方 常规" panose="020B0300000000000000" pitchFamily="34" charset="-122"/>
                  <a:ea typeface="苹方 常规" panose="020B0300000000000000" pitchFamily="34" charset="-122"/>
                </a:rPr>
                <a:t>Python</a:t>
              </a:r>
              <a:r>
                <a:rPr lang="zh-CN" altLang="en-US" sz="2400" spc="400" dirty="0">
                  <a:solidFill>
                    <a:prstClr val="white"/>
                  </a:solidFill>
                  <a:latin typeface="苹方 常规" panose="020B0300000000000000" pitchFamily="34" charset="-122"/>
                  <a:ea typeface="苹方 常规" panose="020B0300000000000000" pitchFamily="34" charset="-122"/>
                </a:rPr>
                <a:t>为什么会这么火</a:t>
              </a:r>
              <a:endParaRPr lang="en-US" altLang="zh-CN" sz="2400" spc="400" dirty="0">
                <a:solidFill>
                  <a:prstClr val="white"/>
                </a:solidFill>
                <a:latin typeface="苹方 常规" panose="020B0300000000000000" pitchFamily="34" charset="-122"/>
                <a:ea typeface="苹方 常规" panose="020B0300000000000000" pitchFamily="34" charset="-122"/>
              </a:endParaRPr>
            </a:p>
          </p:txBody>
        </p:sp>
        <p:sp>
          <p:nvSpPr>
            <p:cNvPr id="86" name="文本框 85"/>
            <p:cNvSpPr txBox="1"/>
            <p:nvPr/>
          </p:nvSpPr>
          <p:spPr>
            <a:xfrm>
              <a:off x="4052766" y="1626065"/>
              <a:ext cx="20451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苹方 常规" panose="020B0300000000000000" pitchFamily="34" charset="-122"/>
                  <a:ea typeface="苹方 常规" panose="020B0300000000000000" pitchFamily="34" charset="-122"/>
                  <a:cs typeface="+mn-cs"/>
                </a:rPr>
                <a:t>PART 01</a:t>
              </a:r>
              <a:endParaRPr kumimoji="0" lang="zh-CN" altLang="en-US" sz="2400" b="0" i="0" u="none" strike="noStrike" kern="1200" cap="none" spc="0" normalizeH="0" baseline="0" noProof="0" dirty="0">
                <a:ln>
                  <a:noFill/>
                </a:ln>
                <a:solidFill>
                  <a:prstClr val="white"/>
                </a:solidFill>
                <a:effectLst/>
                <a:uLnTx/>
                <a:uFillTx/>
                <a:latin typeface="苹方 常规" panose="020B0300000000000000" pitchFamily="34" charset="-122"/>
                <a:ea typeface="苹方 常规" panose="020B0300000000000000" pitchFamily="34" charset="-122"/>
                <a:cs typeface="+mn-cs"/>
              </a:endParaRPr>
            </a:p>
          </p:txBody>
        </p:sp>
        <p:cxnSp>
          <p:nvCxnSpPr>
            <p:cNvPr id="87" name="直接连接符 86"/>
            <p:cNvCxnSpPr/>
            <p:nvPr/>
          </p:nvCxnSpPr>
          <p:spPr>
            <a:xfrm>
              <a:off x="5528185" y="1841773"/>
              <a:ext cx="1000839" cy="0"/>
            </a:xfrm>
            <a:prstGeom prst="line">
              <a:avLst/>
            </a:prstGeom>
            <a:ln w="1905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4649222" y="3795773"/>
            <a:ext cx="6664468" cy="462123"/>
            <a:chOff x="4131335" y="1600459"/>
            <a:chExt cx="6664468" cy="462123"/>
          </a:xfrm>
        </p:grpSpPr>
        <p:sp>
          <p:nvSpPr>
            <p:cNvPr id="93" name="文本框 92"/>
            <p:cNvSpPr txBox="1"/>
            <p:nvPr/>
          </p:nvSpPr>
          <p:spPr>
            <a:xfrm>
              <a:off x="6607593" y="1600917"/>
              <a:ext cx="4188210" cy="461665"/>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ct val="0"/>
                </a:spcBef>
                <a:spcAft>
                  <a:spcPct val="0"/>
                </a:spcAft>
                <a:buClrTx/>
                <a:buSzTx/>
                <a:buFontTx/>
                <a:buNone/>
                <a:defRPr/>
              </a:pPr>
              <a:r>
                <a:rPr lang="zh-CN" altLang="en-US" sz="2400" spc="400" dirty="0">
                  <a:solidFill>
                    <a:prstClr val="white"/>
                  </a:solidFill>
                  <a:latin typeface="苹方 常规" panose="020B0300000000000000" pitchFamily="34" charset="-122"/>
                  <a:ea typeface="苹方 常规" panose="020B0300000000000000" pitchFamily="34" charset="-122"/>
                </a:rPr>
                <a:t>学习</a:t>
              </a:r>
              <a:r>
                <a:rPr lang="en-US" altLang="zh-CN" sz="2400" spc="400" dirty="0">
                  <a:solidFill>
                    <a:prstClr val="white"/>
                  </a:solidFill>
                  <a:latin typeface="苹方 常规" panose="020B0300000000000000" pitchFamily="34" charset="-122"/>
                  <a:ea typeface="苹方 常规" panose="020B0300000000000000" pitchFamily="34" charset="-122"/>
                </a:rPr>
                <a:t>Python</a:t>
              </a:r>
              <a:r>
                <a:rPr lang="zh-CN" altLang="en-US" sz="2400" spc="400" dirty="0">
                  <a:solidFill>
                    <a:prstClr val="white"/>
                  </a:solidFill>
                  <a:latin typeface="苹方 常规" panose="020B0300000000000000" pitchFamily="34" charset="-122"/>
                  <a:ea typeface="苹方 常规" panose="020B0300000000000000" pitchFamily="34" charset="-122"/>
                </a:rPr>
                <a:t>能做什么</a:t>
              </a:r>
            </a:p>
          </p:txBody>
        </p:sp>
        <p:sp>
          <p:nvSpPr>
            <p:cNvPr id="94" name="文本框 93"/>
            <p:cNvSpPr txBox="1"/>
            <p:nvPr/>
          </p:nvSpPr>
          <p:spPr>
            <a:xfrm>
              <a:off x="4131335" y="1600459"/>
              <a:ext cx="20451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苹方 常规" panose="020B0300000000000000" pitchFamily="34" charset="-122"/>
                  <a:ea typeface="苹方 常规" panose="020B0300000000000000" pitchFamily="34" charset="-122"/>
                  <a:cs typeface="+mn-cs"/>
                </a:rPr>
                <a:t>PART 03</a:t>
              </a:r>
              <a:endParaRPr kumimoji="0" lang="zh-CN" altLang="en-US" sz="2400" b="0" i="0" u="none" strike="noStrike" kern="1200" cap="none" spc="0" normalizeH="0" baseline="0" noProof="0" dirty="0">
                <a:ln>
                  <a:noFill/>
                </a:ln>
                <a:solidFill>
                  <a:prstClr val="white"/>
                </a:solidFill>
                <a:effectLst/>
                <a:uLnTx/>
                <a:uFillTx/>
                <a:latin typeface="苹方 常规" panose="020B0300000000000000" pitchFamily="34" charset="-122"/>
                <a:ea typeface="苹方 常规" panose="020B0300000000000000" pitchFamily="34" charset="-122"/>
                <a:cs typeface="+mn-cs"/>
              </a:endParaRPr>
            </a:p>
          </p:txBody>
        </p:sp>
        <p:cxnSp>
          <p:nvCxnSpPr>
            <p:cNvPr id="95" name="直接连接符 94"/>
            <p:cNvCxnSpPr/>
            <p:nvPr/>
          </p:nvCxnSpPr>
          <p:spPr>
            <a:xfrm>
              <a:off x="5606753" y="1826222"/>
              <a:ext cx="1000839" cy="0"/>
            </a:xfrm>
            <a:prstGeom prst="line">
              <a:avLst/>
            </a:prstGeom>
            <a:ln w="1905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a:off x="4629925" y="3083443"/>
            <a:ext cx="6594977" cy="561927"/>
            <a:chOff x="4004958" y="1541592"/>
            <a:chExt cx="6594977" cy="561927"/>
          </a:xfrm>
        </p:grpSpPr>
        <p:sp>
          <p:nvSpPr>
            <p:cNvPr id="97" name="文本框 96"/>
            <p:cNvSpPr txBox="1"/>
            <p:nvPr/>
          </p:nvSpPr>
          <p:spPr>
            <a:xfrm>
              <a:off x="6687106" y="1541592"/>
              <a:ext cx="3912829" cy="461665"/>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ct val="0"/>
                </a:spcBef>
                <a:spcAft>
                  <a:spcPct val="0"/>
                </a:spcAft>
                <a:buClrTx/>
                <a:buSzTx/>
                <a:buFontTx/>
                <a:buNone/>
                <a:defRPr/>
              </a:pPr>
              <a:r>
                <a:rPr lang="zh-CN" altLang="en-US" sz="2400" spc="400" dirty="0">
                  <a:solidFill>
                    <a:prstClr val="white"/>
                  </a:solidFill>
                  <a:latin typeface="苹方 常规" panose="020B0300000000000000" pitchFamily="34" charset="-122"/>
                  <a:ea typeface="苹方 常规" panose="020B0300000000000000" pitchFamily="34" charset="-122"/>
                </a:rPr>
                <a:t>为什么会是</a:t>
              </a:r>
              <a:r>
                <a:rPr lang="en-US" altLang="zh-CN" sz="2400" spc="400" dirty="0">
                  <a:solidFill>
                    <a:prstClr val="white"/>
                  </a:solidFill>
                  <a:latin typeface="苹方 常规" panose="020B0300000000000000" pitchFamily="34" charset="-122"/>
                  <a:ea typeface="苹方 常规" panose="020B0300000000000000" pitchFamily="34" charset="-122"/>
                </a:rPr>
                <a:t>Python</a:t>
              </a:r>
            </a:p>
          </p:txBody>
        </p:sp>
        <p:sp>
          <p:nvSpPr>
            <p:cNvPr id="98" name="文本框 97"/>
            <p:cNvSpPr txBox="1"/>
            <p:nvPr/>
          </p:nvSpPr>
          <p:spPr>
            <a:xfrm>
              <a:off x="4004958" y="1641854"/>
              <a:ext cx="20451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苹方 常规" panose="020B0300000000000000" pitchFamily="34" charset="-122"/>
                  <a:ea typeface="苹方 常规" panose="020B0300000000000000" pitchFamily="34" charset="-122"/>
                  <a:cs typeface="+mn-cs"/>
                </a:rPr>
                <a:t>PART 02</a:t>
              </a:r>
              <a:endParaRPr kumimoji="0" lang="zh-CN" altLang="en-US" sz="2400" b="0" i="0" u="none" strike="noStrike" kern="1200" cap="none" spc="0" normalizeH="0" baseline="0" noProof="0" dirty="0">
                <a:ln>
                  <a:noFill/>
                </a:ln>
                <a:solidFill>
                  <a:prstClr val="white"/>
                </a:solidFill>
                <a:effectLst/>
                <a:uLnTx/>
                <a:uFillTx/>
                <a:latin typeface="苹方 常规" panose="020B0300000000000000" pitchFamily="34" charset="-122"/>
                <a:ea typeface="苹方 常规" panose="020B0300000000000000" pitchFamily="34" charset="-122"/>
                <a:cs typeface="+mn-cs"/>
              </a:endParaRPr>
            </a:p>
          </p:txBody>
        </p:sp>
        <p:cxnSp>
          <p:nvCxnSpPr>
            <p:cNvPr id="99" name="直接连接符 98"/>
            <p:cNvCxnSpPr/>
            <p:nvPr/>
          </p:nvCxnSpPr>
          <p:spPr>
            <a:xfrm>
              <a:off x="5499674" y="1872686"/>
              <a:ext cx="1000839" cy="0"/>
            </a:xfrm>
            <a:prstGeom prst="line">
              <a:avLst/>
            </a:prstGeom>
            <a:ln w="1905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808334"/>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9" name="矩形 8"/>
          <p:cNvSpPr/>
          <p:nvPr/>
        </p:nvSpPr>
        <p:spPr>
          <a:xfrm>
            <a:off x="491836" y="2659465"/>
            <a:ext cx="5455441" cy="1229629"/>
          </a:xfrm>
          <a:prstGeom prst="rect">
            <a:avLst/>
          </a:prstGeom>
          <a:noFill/>
        </p:spPr>
        <p:txBody>
          <a:bodyPr wrap="square" rtlCol="0" anchor="ctr">
            <a:normAutofit/>
          </a:bodyPr>
          <a:lstStyle/>
          <a:p>
            <a:pPr>
              <a:lnSpc>
                <a:spcPct val="120000"/>
              </a:lnSpc>
            </a:pPr>
            <a:r>
              <a:rPr lang="en-US" altLang="zh-CN" sz="3200" b="1" spc="200" dirty="0">
                <a:solidFill>
                  <a:schemeClr val="tx1">
                    <a:lumMod val="65000"/>
                    <a:lumOff val="35000"/>
                  </a:schemeClr>
                </a:solidFill>
              </a:rPr>
              <a:t>Python</a:t>
            </a:r>
            <a:r>
              <a:rPr lang="zh-CN" altLang="en-US" sz="3200" b="1" spc="200" dirty="0">
                <a:solidFill>
                  <a:schemeClr val="tx1">
                    <a:lumMod val="65000"/>
                    <a:lumOff val="35000"/>
                  </a:schemeClr>
                </a:solidFill>
              </a:rPr>
              <a:t>为什么会这么火❓</a:t>
            </a:r>
            <a:endParaRPr lang="en-US" altLang="zh-CN" sz="3200" b="1" spc="200" dirty="0">
              <a:solidFill>
                <a:schemeClr val="tx1">
                  <a:lumMod val="65000"/>
                  <a:lumOff val="35000"/>
                </a:schemeClr>
              </a:solidFill>
            </a:endParaRPr>
          </a:p>
        </p:txBody>
      </p:sp>
      <p:sp>
        <p:nvSpPr>
          <p:cNvPr id="11" name="文本框 10"/>
          <p:cNvSpPr txBox="1"/>
          <p:nvPr/>
        </p:nvSpPr>
        <p:spPr>
          <a:xfrm>
            <a:off x="1196601" y="2136244"/>
            <a:ext cx="3295028" cy="518678"/>
          </a:xfrm>
          <a:prstGeom prst="rect">
            <a:avLst/>
          </a:prstGeom>
          <a:noFill/>
        </p:spPr>
        <p:txBody>
          <a:bodyPr wrap="square" rtlCol="0">
            <a:spAutoFit/>
          </a:bodyPr>
          <a:lstStyle/>
          <a:p>
            <a:r>
              <a:rPr lang="en-US" altLang="zh-CN" sz="2800" b="1" dirty="0">
                <a:gradFill flip="none" rotWithShape="1">
                  <a:gsLst>
                    <a:gs pos="0">
                      <a:srgbClr val="C473EB"/>
                    </a:gs>
                    <a:gs pos="100000">
                      <a:srgbClr val="7E85E8"/>
                    </a:gs>
                  </a:gsLst>
                  <a:lin ang="0" scaled="1"/>
                  <a:tileRect/>
                </a:gradFill>
              </a:rPr>
              <a:t>Part 1</a:t>
            </a:r>
          </a:p>
        </p:txBody>
      </p:sp>
      <p:sp>
        <p:nvSpPr>
          <p:cNvPr id="12" name="矩形: 圆角 11"/>
          <p:cNvSpPr/>
          <p:nvPr/>
        </p:nvSpPr>
        <p:spPr>
          <a:xfrm>
            <a:off x="1274679" y="4183852"/>
            <a:ext cx="1590675" cy="374631"/>
          </a:xfrm>
          <a:prstGeom prst="roundRect">
            <a:avLst>
              <a:gd name="adj" fmla="val 50000"/>
            </a:avLst>
          </a:prstGeom>
          <a:solidFill>
            <a:srgbClr val="F9B48D"/>
          </a:solidFill>
          <a:ln>
            <a:noFill/>
          </a:ln>
          <a:effectLst>
            <a:outerShdw blurRad="127000" algn="ctr" rotWithShape="0">
              <a:srgbClr val="F9B48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95000"/>
                  </a:schemeClr>
                </a:solidFill>
              </a:rPr>
              <a:t>第</a:t>
            </a:r>
            <a:r>
              <a:rPr lang="en-US" altLang="zh-CN" sz="1400" b="1" dirty="0">
                <a:solidFill>
                  <a:schemeClr val="bg1">
                    <a:lumMod val="95000"/>
                  </a:schemeClr>
                </a:solidFill>
              </a:rPr>
              <a:t>1</a:t>
            </a:r>
            <a:r>
              <a:rPr lang="zh-CN" altLang="en-US" sz="1400" b="1" dirty="0">
                <a:solidFill>
                  <a:schemeClr val="bg1">
                    <a:lumMod val="95000"/>
                  </a:schemeClr>
                </a:solidFill>
              </a:rPr>
              <a:t>部分</a:t>
            </a:r>
          </a:p>
        </p:txBody>
      </p:sp>
      <p:pic>
        <p:nvPicPr>
          <p:cNvPr id="14" name="Picture 8" descr="http://img.hb.aicdn.com/ebf830080095eefe82f4a5f85a61d138b6f314501467e-zaM9do"/>
          <p:cNvPicPr/>
          <p:nvPr/>
        </p:nvPicPr>
        <p:blipFill>
          <a:blip r:embed="rId3"/>
          <a:srcRect/>
          <a:stretch>
            <a:fillRect/>
          </a:stretch>
        </p:blipFill>
        <p:spPr>
          <a:xfrm>
            <a:off x="5784351" y="1557331"/>
            <a:ext cx="5455441" cy="4052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49504"/>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9" name="文本框 3"/>
          <p:cNvSpPr txBox="1"/>
          <p:nvPr/>
        </p:nvSpPr>
        <p:spPr>
          <a:xfrm>
            <a:off x="909319" y="840056"/>
            <a:ext cx="10172734" cy="728084"/>
          </a:xfrm>
          <a:prstGeom prst="rect">
            <a:avLst/>
          </a:prstGeom>
          <a:noFill/>
        </p:spPr>
        <p:txBody>
          <a:bodyPr wrap="square" rtlCol="0">
            <a:spAutoFit/>
          </a:bodyPr>
          <a:lstStyle>
            <a:defPPr>
              <a:defRPr lang="zh-CN"/>
            </a:defPPr>
            <a:lvl1pPr>
              <a:lnSpc>
                <a:spcPct val="120000"/>
              </a:lnSpc>
              <a:defRPr sz="3200" b="1" spc="200">
                <a:solidFill>
                  <a:schemeClr val="tx1">
                    <a:lumMod val="65000"/>
                    <a:lumOff val="35000"/>
                  </a:schemeClr>
                </a:solidFill>
              </a:defRPr>
            </a:lvl1pPr>
          </a:lstStyle>
          <a:p>
            <a:pPr algn="ctr"/>
            <a:r>
              <a:rPr lang="en-US" altLang="zh-CN" sz="1800" dirty="0">
                <a:gradFill>
                  <a:gsLst>
                    <a:gs pos="0">
                      <a:srgbClr val="C473EB"/>
                    </a:gs>
                    <a:gs pos="100000">
                      <a:srgbClr val="7E85E8"/>
                    </a:gs>
                  </a:gsLst>
                  <a:lin ang="0" scaled="1"/>
                  <a:tileRect/>
                </a:gradFill>
                <a:latin typeface="Century Gothic"/>
                <a:ea typeface="微软雅黑"/>
              </a:rPr>
              <a:t>Python</a:t>
            </a:r>
            <a:r>
              <a:rPr lang="zh-CN" altLang="en-US" sz="1800" dirty="0">
                <a:gradFill>
                  <a:gsLst>
                    <a:gs pos="0">
                      <a:srgbClr val="C473EB"/>
                    </a:gs>
                    <a:gs pos="100000">
                      <a:srgbClr val="7E85E8"/>
                    </a:gs>
                  </a:gsLst>
                  <a:lin ang="0" scaled="1"/>
                  <a:tileRect/>
                </a:gradFill>
                <a:latin typeface="Century Gothic"/>
                <a:ea typeface="微软雅黑"/>
              </a:rPr>
              <a:t>为什么会这么火？</a:t>
            </a:r>
          </a:p>
          <a:p>
            <a:pPr algn="ctr"/>
            <a:endParaRPr lang="en-US" altLang="zh-CN" sz="1800" dirty="0">
              <a:gradFill>
                <a:gsLst>
                  <a:gs pos="0">
                    <a:srgbClr val="C473EB"/>
                  </a:gs>
                  <a:gs pos="100000">
                    <a:srgbClr val="7E85E8"/>
                  </a:gs>
                </a:gsLst>
                <a:lin ang="0" scaled="1"/>
                <a:tileRect/>
              </a:gradFill>
              <a:latin typeface="Century Gothic"/>
              <a:ea typeface="微软雅黑"/>
            </a:endParaRPr>
          </a:p>
        </p:txBody>
      </p:sp>
      <p:sp>
        <p:nvSpPr>
          <p:cNvPr id="2" name="文本框 1">
            <a:extLst>
              <a:ext uri="{FF2B5EF4-FFF2-40B4-BE49-F238E27FC236}">
                <a16:creationId xmlns:a16="http://schemas.microsoft.com/office/drawing/2014/main" id="{BEE98E25-BABD-CDDB-9828-5527FF9CC2E2}"/>
              </a:ext>
            </a:extLst>
          </p:cNvPr>
          <p:cNvSpPr txBox="1"/>
          <p:nvPr/>
        </p:nvSpPr>
        <p:spPr>
          <a:xfrm>
            <a:off x="2440246" y="1970641"/>
            <a:ext cx="6329682" cy="3816429"/>
          </a:xfrm>
          <a:prstGeom prst="rect">
            <a:avLst/>
          </a:prstGeom>
          <a:noFill/>
        </p:spPr>
        <p:txBody>
          <a:bodyPr wrap="square" rtlCol="0">
            <a:spAutoFit/>
          </a:bodyPr>
          <a:lstStyle/>
          <a:p>
            <a:r>
              <a:rPr lang="zh-CN" altLang="en-US" sz="2800" dirty="0">
                <a:solidFill>
                  <a:schemeClr val="bg2">
                    <a:lumMod val="50000"/>
                  </a:schemeClr>
                </a:solidFill>
                <a:latin typeface="思源等宽 L"/>
              </a:rPr>
              <a:t>因为</a:t>
            </a:r>
            <a:r>
              <a:rPr lang="en-US" altLang="zh-CN" sz="2800" dirty="0">
                <a:solidFill>
                  <a:schemeClr val="bg2">
                    <a:lumMod val="50000"/>
                  </a:schemeClr>
                </a:solidFill>
                <a:latin typeface="思源等宽 L"/>
              </a:rPr>
              <a:t>Python</a:t>
            </a:r>
            <a:r>
              <a:rPr lang="zh-CN" altLang="en-US" sz="2800" dirty="0">
                <a:solidFill>
                  <a:schemeClr val="bg2">
                    <a:lumMod val="50000"/>
                  </a:schemeClr>
                </a:solidFill>
                <a:latin typeface="思源等宽 L"/>
              </a:rPr>
              <a:t>仍旧是目前</a:t>
            </a:r>
            <a:r>
              <a:rPr lang="en-US" altLang="zh-CN" sz="2800" dirty="0">
                <a:solidFill>
                  <a:schemeClr val="bg2">
                    <a:lumMod val="50000"/>
                  </a:schemeClr>
                </a:solidFill>
                <a:latin typeface="思源等宽 L"/>
              </a:rPr>
              <a:t>IT</a:t>
            </a:r>
            <a:r>
              <a:rPr lang="zh-CN" altLang="en-US" sz="2800" dirty="0">
                <a:solidFill>
                  <a:schemeClr val="bg2">
                    <a:lumMod val="50000"/>
                  </a:schemeClr>
                </a:solidFill>
                <a:latin typeface="思源等宽 L"/>
              </a:rPr>
              <a:t>就业市场最受欢迎，最热门的技术技能之一，且容易上手，学会了</a:t>
            </a:r>
            <a:r>
              <a:rPr lang="en-US" altLang="zh-CN" sz="2800" dirty="0">
                <a:solidFill>
                  <a:schemeClr val="bg2">
                    <a:lumMod val="50000"/>
                  </a:schemeClr>
                </a:solidFill>
                <a:latin typeface="思源等宽 L"/>
              </a:rPr>
              <a:t>python</a:t>
            </a:r>
            <a:r>
              <a:rPr lang="zh-CN" altLang="en-US" sz="2800" dirty="0">
                <a:solidFill>
                  <a:schemeClr val="bg2">
                    <a:lumMod val="50000"/>
                  </a:schemeClr>
                </a:solidFill>
                <a:latin typeface="思源等宽 L"/>
              </a:rPr>
              <a:t>，可以大幅提高</a:t>
            </a:r>
            <a:r>
              <a:rPr lang="en-US" altLang="zh-CN" sz="2800" dirty="0">
                <a:solidFill>
                  <a:schemeClr val="bg2">
                    <a:lumMod val="50000"/>
                  </a:schemeClr>
                </a:solidFill>
                <a:latin typeface="思源等宽 L"/>
              </a:rPr>
              <a:t>IT</a:t>
            </a:r>
            <a:r>
              <a:rPr lang="zh-CN" altLang="en-US" sz="2800" dirty="0">
                <a:solidFill>
                  <a:schemeClr val="bg2">
                    <a:lumMod val="50000"/>
                  </a:schemeClr>
                </a:solidFill>
                <a:latin typeface="思源等宽 L"/>
              </a:rPr>
              <a:t>人的自身竞争力。</a:t>
            </a:r>
            <a:endParaRPr lang="en-US" altLang="zh-CN" sz="2800" dirty="0">
              <a:solidFill>
                <a:schemeClr val="bg2">
                  <a:lumMod val="50000"/>
                </a:schemeClr>
              </a:solidFill>
              <a:latin typeface="思源等宽 L"/>
            </a:endParaRPr>
          </a:p>
          <a:p>
            <a:r>
              <a:rPr lang="zh-CN" altLang="en-US" sz="2800" dirty="0">
                <a:solidFill>
                  <a:schemeClr val="bg2">
                    <a:lumMod val="50000"/>
                  </a:schemeClr>
                </a:solidFill>
                <a:latin typeface="思源等宽 L"/>
              </a:rPr>
              <a:t>爬取资料、做数据可视化分析、群发邮件，自动生成</a:t>
            </a:r>
            <a:r>
              <a:rPr lang="en-US" altLang="zh-CN" sz="2800" dirty="0">
                <a:solidFill>
                  <a:schemeClr val="bg2">
                    <a:lumMod val="50000"/>
                  </a:schemeClr>
                </a:solidFill>
                <a:latin typeface="思源等宽 L"/>
              </a:rPr>
              <a:t>excel</a:t>
            </a:r>
            <a:r>
              <a:rPr lang="zh-CN" altLang="en-US" sz="2800" dirty="0">
                <a:solidFill>
                  <a:schemeClr val="bg2">
                    <a:lumMod val="50000"/>
                  </a:schemeClr>
                </a:solidFill>
                <a:latin typeface="思源等宽 L"/>
              </a:rPr>
              <a:t>表格，建立管理系统，进行统计计算，这些都可以利用</a:t>
            </a:r>
            <a:r>
              <a:rPr lang="en-US" altLang="zh-CN" sz="2800" dirty="0">
                <a:solidFill>
                  <a:schemeClr val="bg2">
                    <a:lumMod val="50000"/>
                  </a:schemeClr>
                </a:solidFill>
                <a:latin typeface="思源等宽 L"/>
              </a:rPr>
              <a:t>Python</a:t>
            </a:r>
            <a:r>
              <a:rPr lang="zh-CN" altLang="en-US" sz="2800" dirty="0">
                <a:solidFill>
                  <a:schemeClr val="bg2">
                    <a:lumMod val="50000"/>
                  </a:schemeClr>
                </a:solidFill>
                <a:latin typeface="思源等宽 L"/>
              </a:rPr>
              <a:t>来做到！</a:t>
            </a:r>
            <a:endParaRPr lang="en-US" altLang="zh-CN" sz="2800" dirty="0">
              <a:solidFill>
                <a:schemeClr val="bg2">
                  <a:lumMod val="50000"/>
                </a:schemeClr>
              </a:solidFill>
              <a:latin typeface="思源等宽 L"/>
            </a:endParaRPr>
          </a:p>
          <a:p>
            <a:endParaRPr lang="zh-CN" altLang="en-US" dirty="0"/>
          </a:p>
        </p:txBody>
      </p:sp>
    </p:spTree>
    <p:extLst>
      <p:ext uri="{BB962C8B-B14F-4D97-AF65-F5344CB8AC3E}">
        <p14:creationId xmlns:p14="http://schemas.microsoft.com/office/powerpoint/2010/main" val="2658924325"/>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
          <p:cNvSpPr txBox="1"/>
          <p:nvPr/>
        </p:nvSpPr>
        <p:spPr>
          <a:xfrm>
            <a:off x="909319" y="840056"/>
            <a:ext cx="10172734" cy="728084"/>
          </a:xfrm>
          <a:prstGeom prst="rect">
            <a:avLst/>
          </a:prstGeom>
          <a:noFill/>
        </p:spPr>
        <p:txBody>
          <a:bodyPr wrap="square" rtlCol="0">
            <a:spAutoFit/>
          </a:bodyPr>
          <a:lstStyle>
            <a:defPPr>
              <a:defRPr lang="zh-CN"/>
            </a:defPPr>
            <a:lvl1pPr>
              <a:lnSpc>
                <a:spcPct val="120000"/>
              </a:lnSpc>
              <a:defRPr sz="3200" b="1" spc="200">
                <a:solidFill>
                  <a:schemeClr val="tx1">
                    <a:lumMod val="65000"/>
                    <a:lumOff val="35000"/>
                  </a:schemeClr>
                </a:solidFill>
              </a:defRPr>
            </a:lvl1pPr>
          </a:lstStyle>
          <a:p>
            <a:pPr algn="ctr"/>
            <a:r>
              <a:rPr lang="en-US" altLang="zh-CN" sz="1800" dirty="0">
                <a:gradFill>
                  <a:gsLst>
                    <a:gs pos="0">
                      <a:srgbClr val="C473EB"/>
                    </a:gs>
                    <a:gs pos="100000">
                      <a:srgbClr val="7E85E8"/>
                    </a:gs>
                  </a:gsLst>
                  <a:lin ang="0" scaled="1"/>
                  <a:tileRect/>
                </a:gradFill>
                <a:latin typeface="Century Gothic"/>
                <a:ea typeface="微软雅黑"/>
              </a:rPr>
              <a:t>Python</a:t>
            </a:r>
            <a:r>
              <a:rPr lang="zh-CN" altLang="en-US" sz="1800" dirty="0">
                <a:gradFill>
                  <a:gsLst>
                    <a:gs pos="0">
                      <a:srgbClr val="C473EB"/>
                    </a:gs>
                    <a:gs pos="100000">
                      <a:srgbClr val="7E85E8"/>
                    </a:gs>
                  </a:gsLst>
                  <a:lin ang="0" scaled="1"/>
                  <a:tileRect/>
                </a:gradFill>
                <a:latin typeface="Century Gothic"/>
                <a:ea typeface="微软雅黑"/>
              </a:rPr>
              <a:t>为什么会这么火？</a:t>
            </a:r>
          </a:p>
          <a:p>
            <a:pPr algn="ctr"/>
            <a:endParaRPr lang="en-US" altLang="zh-CN" sz="1800" dirty="0">
              <a:gradFill>
                <a:gsLst>
                  <a:gs pos="0">
                    <a:srgbClr val="C473EB"/>
                  </a:gs>
                  <a:gs pos="100000">
                    <a:srgbClr val="7E85E8"/>
                  </a:gs>
                </a:gsLst>
                <a:lin ang="0" scaled="1"/>
                <a:tileRect/>
              </a:gradFill>
              <a:latin typeface="Century Gothic"/>
              <a:ea typeface="微软雅黑"/>
            </a:endParaRPr>
          </a:p>
        </p:txBody>
      </p:sp>
      <p:sp>
        <p:nvSpPr>
          <p:cNvPr id="2" name="文本框 1">
            <a:extLst>
              <a:ext uri="{FF2B5EF4-FFF2-40B4-BE49-F238E27FC236}">
                <a16:creationId xmlns:a16="http://schemas.microsoft.com/office/drawing/2014/main" id="{BEE98E25-BABD-CDDB-9828-5527FF9CC2E2}"/>
              </a:ext>
            </a:extLst>
          </p:cNvPr>
          <p:cNvSpPr txBox="1"/>
          <p:nvPr/>
        </p:nvSpPr>
        <p:spPr>
          <a:xfrm>
            <a:off x="1789082" y="1568140"/>
            <a:ext cx="3108499" cy="4832092"/>
          </a:xfrm>
          <a:prstGeom prst="rect">
            <a:avLst/>
          </a:prstGeom>
          <a:noFill/>
        </p:spPr>
        <p:txBody>
          <a:bodyPr wrap="square" rtlCol="0">
            <a:spAutoFit/>
          </a:bodyPr>
          <a:lstStyle/>
          <a:p>
            <a:r>
              <a:rPr lang="zh-CN" altLang="en-US" sz="2800" dirty="0">
                <a:solidFill>
                  <a:schemeClr val="bg2">
                    <a:lumMod val="50000"/>
                  </a:schemeClr>
                </a:solidFill>
                <a:latin typeface="思源等宽 L"/>
              </a:rPr>
              <a:t>在知名技术交流网站</a:t>
            </a:r>
            <a:r>
              <a:rPr lang="en-US" altLang="zh-CN" sz="2800" dirty="0">
                <a:solidFill>
                  <a:schemeClr val="bg2">
                    <a:lumMod val="50000"/>
                  </a:schemeClr>
                </a:solidFill>
                <a:latin typeface="思源等宽 L"/>
              </a:rPr>
              <a:t>Stack Overflow</a:t>
            </a:r>
            <a:r>
              <a:rPr lang="zh-CN" altLang="en-US" sz="2800" dirty="0">
                <a:solidFill>
                  <a:schemeClr val="bg2">
                    <a:lumMod val="50000"/>
                  </a:schemeClr>
                </a:solidFill>
                <a:latin typeface="思源等宽 L"/>
              </a:rPr>
              <a:t>在</a:t>
            </a:r>
            <a:r>
              <a:rPr lang="en-US" altLang="zh-CN" sz="2800" dirty="0">
                <a:solidFill>
                  <a:schemeClr val="bg2">
                    <a:lumMod val="50000"/>
                  </a:schemeClr>
                </a:solidFill>
                <a:latin typeface="思源等宽 L"/>
              </a:rPr>
              <a:t>2019</a:t>
            </a:r>
            <a:r>
              <a:rPr lang="zh-CN" altLang="en-US" sz="2800" dirty="0">
                <a:solidFill>
                  <a:schemeClr val="bg2">
                    <a:lumMod val="50000"/>
                  </a:schemeClr>
                </a:solidFill>
                <a:latin typeface="思源等宽 L"/>
              </a:rPr>
              <a:t>年年初推出的开发人员调查报告中，有四分之一的开发者表示，</a:t>
            </a:r>
            <a:r>
              <a:rPr lang="en-US" altLang="zh-CN" sz="2800" dirty="0">
                <a:solidFill>
                  <a:schemeClr val="bg2">
                    <a:lumMod val="50000"/>
                  </a:schemeClr>
                </a:solidFill>
                <a:latin typeface="思源等宽 L"/>
              </a:rPr>
              <a:t>Python</a:t>
            </a:r>
            <a:r>
              <a:rPr lang="zh-CN" altLang="en-US" sz="2800" dirty="0">
                <a:solidFill>
                  <a:schemeClr val="bg2">
                    <a:lumMod val="50000"/>
                  </a:schemeClr>
                </a:solidFill>
                <a:latin typeface="思源等宽 L"/>
              </a:rPr>
              <a:t>是他们最想学习的编程语言，这也是</a:t>
            </a:r>
            <a:r>
              <a:rPr lang="en-US" altLang="zh-CN" sz="2800" dirty="0">
                <a:solidFill>
                  <a:schemeClr val="bg2">
                    <a:lumMod val="50000"/>
                  </a:schemeClr>
                </a:solidFill>
                <a:latin typeface="思源等宽 L"/>
              </a:rPr>
              <a:t>Python</a:t>
            </a:r>
            <a:r>
              <a:rPr lang="zh-CN" altLang="en-US" sz="2800" dirty="0">
                <a:solidFill>
                  <a:schemeClr val="bg2">
                    <a:lumMod val="50000"/>
                  </a:schemeClr>
                </a:solidFill>
                <a:latin typeface="思源等宽 L"/>
              </a:rPr>
              <a:t>连续三年获得这个榜单的第一名。</a:t>
            </a:r>
            <a:endParaRPr lang="zh-CN" altLang="en-US" dirty="0"/>
          </a:p>
        </p:txBody>
      </p:sp>
      <p:pic>
        <p:nvPicPr>
          <p:cNvPr id="4" name="图片 3">
            <a:extLst>
              <a:ext uri="{FF2B5EF4-FFF2-40B4-BE49-F238E27FC236}">
                <a16:creationId xmlns:a16="http://schemas.microsoft.com/office/drawing/2014/main" id="{D8CED7A5-1E49-FE08-7CAE-287ACBD6A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33777"/>
            <a:ext cx="4466273" cy="5310074"/>
          </a:xfrm>
          <a:prstGeom prst="rect">
            <a:avLst/>
          </a:prstGeom>
        </p:spPr>
      </p:pic>
    </p:spTree>
    <p:extLst>
      <p:ext uri="{BB962C8B-B14F-4D97-AF65-F5344CB8AC3E}">
        <p14:creationId xmlns:p14="http://schemas.microsoft.com/office/powerpoint/2010/main" val="1409160659"/>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9" name="矩形 8"/>
          <p:cNvSpPr/>
          <p:nvPr/>
        </p:nvSpPr>
        <p:spPr>
          <a:xfrm>
            <a:off x="627777" y="2756447"/>
            <a:ext cx="5049815" cy="1171755"/>
          </a:xfrm>
          <a:prstGeom prst="rect">
            <a:avLst/>
          </a:prstGeom>
          <a:noFill/>
        </p:spPr>
        <p:txBody>
          <a:bodyPr wrap="square" rtlCol="0" anchor="ctr">
            <a:normAutofit fontScale="77500" lnSpcReduction="20000"/>
          </a:bodyPr>
          <a:lstStyle/>
          <a:p>
            <a:pPr>
              <a:lnSpc>
                <a:spcPct val="120000"/>
              </a:lnSpc>
            </a:pPr>
            <a:r>
              <a:rPr lang="zh-CN" altLang="en-US" sz="4400" b="1" spc="200" dirty="0">
                <a:solidFill>
                  <a:schemeClr val="tx1">
                    <a:lumMod val="65000"/>
                    <a:lumOff val="35000"/>
                  </a:schemeClr>
                </a:solidFill>
              </a:rPr>
              <a:t>为什么会是</a:t>
            </a:r>
            <a:r>
              <a:rPr lang="en-US" altLang="zh-CN" sz="4400" b="1" spc="200" dirty="0">
                <a:solidFill>
                  <a:schemeClr val="tx1">
                    <a:lumMod val="65000"/>
                    <a:lumOff val="35000"/>
                  </a:schemeClr>
                </a:solidFill>
              </a:rPr>
              <a:t>Python</a:t>
            </a:r>
            <a:r>
              <a:rPr lang="zh-CN" altLang="en-US" sz="4400" b="1" spc="200" dirty="0">
                <a:solidFill>
                  <a:schemeClr val="tx1">
                    <a:lumMod val="65000"/>
                    <a:lumOff val="35000"/>
                  </a:schemeClr>
                </a:solidFill>
              </a:rPr>
              <a:t> ❓</a:t>
            </a:r>
            <a:endParaRPr lang="en-US" altLang="zh-CN" sz="4400" b="1" spc="200" dirty="0">
              <a:solidFill>
                <a:schemeClr val="tx1">
                  <a:lumMod val="65000"/>
                  <a:lumOff val="35000"/>
                </a:schemeClr>
              </a:solidFill>
            </a:endParaRPr>
          </a:p>
        </p:txBody>
      </p:sp>
      <p:sp>
        <p:nvSpPr>
          <p:cNvPr id="11" name="文本框 10"/>
          <p:cNvSpPr txBox="1"/>
          <p:nvPr/>
        </p:nvSpPr>
        <p:spPr>
          <a:xfrm>
            <a:off x="1196601" y="2136244"/>
            <a:ext cx="3295028" cy="518678"/>
          </a:xfrm>
          <a:prstGeom prst="rect">
            <a:avLst/>
          </a:prstGeom>
          <a:noFill/>
        </p:spPr>
        <p:txBody>
          <a:bodyPr wrap="square" rtlCol="0">
            <a:spAutoFit/>
          </a:bodyPr>
          <a:lstStyle/>
          <a:p>
            <a:r>
              <a:rPr lang="en-US" altLang="zh-CN" sz="2800" b="1" dirty="0">
                <a:gradFill flip="none" rotWithShape="1">
                  <a:gsLst>
                    <a:gs pos="0">
                      <a:srgbClr val="C473EB"/>
                    </a:gs>
                    <a:gs pos="100000">
                      <a:srgbClr val="7E85E8"/>
                    </a:gs>
                  </a:gsLst>
                  <a:lin ang="0" scaled="1"/>
                  <a:tileRect/>
                </a:gradFill>
              </a:rPr>
              <a:t>Part 2</a:t>
            </a:r>
          </a:p>
        </p:txBody>
      </p:sp>
      <p:sp>
        <p:nvSpPr>
          <p:cNvPr id="12" name="矩形: 圆角 11"/>
          <p:cNvSpPr/>
          <p:nvPr/>
        </p:nvSpPr>
        <p:spPr>
          <a:xfrm>
            <a:off x="1274679" y="4230148"/>
            <a:ext cx="1590675" cy="374631"/>
          </a:xfrm>
          <a:prstGeom prst="roundRect">
            <a:avLst>
              <a:gd name="adj" fmla="val 50000"/>
            </a:avLst>
          </a:prstGeom>
          <a:solidFill>
            <a:srgbClr val="F9B48D"/>
          </a:solidFill>
          <a:ln>
            <a:noFill/>
          </a:ln>
          <a:effectLst>
            <a:outerShdw blurRad="127000" algn="ctr" rotWithShape="0">
              <a:srgbClr val="F9B48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95000"/>
                  </a:schemeClr>
                </a:solidFill>
              </a:rPr>
              <a:t>第</a:t>
            </a:r>
            <a:r>
              <a:rPr lang="en-US" altLang="zh-CN" sz="1400" b="1" dirty="0">
                <a:solidFill>
                  <a:schemeClr val="bg1">
                    <a:lumMod val="95000"/>
                  </a:schemeClr>
                </a:solidFill>
              </a:rPr>
              <a:t>2</a:t>
            </a:r>
            <a:r>
              <a:rPr lang="zh-CN" altLang="en-US" sz="1400" b="1" dirty="0">
                <a:solidFill>
                  <a:schemeClr val="bg1">
                    <a:lumMod val="95000"/>
                  </a:schemeClr>
                </a:solidFill>
              </a:rPr>
              <a:t>部分</a:t>
            </a:r>
          </a:p>
        </p:txBody>
      </p:sp>
      <p:pic>
        <p:nvPicPr>
          <p:cNvPr id="14" name="Picture 8" descr="http://img.hb.aicdn.com/ebf830080095eefe82f4a5f85a61d138b6f314501467e-zaM9do"/>
          <p:cNvPicPr/>
          <p:nvPr/>
        </p:nvPicPr>
        <p:blipFill>
          <a:blip r:embed="rId3"/>
          <a:srcRect/>
          <a:stretch>
            <a:fillRect/>
          </a:stretch>
        </p:blipFill>
        <p:spPr>
          <a:xfrm>
            <a:off x="5784351" y="1557331"/>
            <a:ext cx="5455441" cy="4052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49504"/>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56" name="TextBox 35"/>
          <p:cNvSpPr txBox="1"/>
          <p:nvPr/>
        </p:nvSpPr>
        <p:spPr>
          <a:xfrm>
            <a:off x="3943220" y="2154927"/>
            <a:ext cx="4048995" cy="564898"/>
          </a:xfrm>
          <a:prstGeom prst="rect">
            <a:avLst/>
          </a:prstGeom>
          <a:noFill/>
        </p:spPr>
        <p:txBody>
          <a:bodyPr wrap="square" rtlCol="0">
            <a:spAutoFit/>
          </a:bodyPr>
          <a:lstStyle/>
          <a:p>
            <a:pPr lvl="0" algn="l" defTabSz="1216025" eaLnBrk="1" hangingPunct="1">
              <a:lnSpc>
                <a:spcPct val="120000"/>
              </a:lnSpc>
              <a:spcBef>
                <a:spcPct val="20000"/>
              </a:spcBef>
            </a:pP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适合初学者</a:t>
            </a: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 </a:t>
            </a:r>
          </a:p>
        </p:txBody>
      </p:sp>
      <p:sp>
        <p:nvSpPr>
          <p:cNvPr id="57" name="TextBox 36"/>
          <p:cNvSpPr txBox="1"/>
          <p:nvPr/>
        </p:nvSpPr>
        <p:spPr>
          <a:xfrm>
            <a:off x="3943220" y="3067461"/>
            <a:ext cx="4104931" cy="564898"/>
          </a:xfrm>
          <a:prstGeom prst="rect">
            <a:avLst/>
          </a:prstGeom>
          <a:noFill/>
        </p:spPr>
        <p:txBody>
          <a:bodyPr wrap="square" rtlCol="0">
            <a:spAutoFit/>
          </a:bodyPr>
          <a:lstStyle/>
          <a:p>
            <a:pPr lvl="0" algn="l" defTabSz="1216025" eaLnBrk="1" hangingPunct="1">
              <a:lnSpc>
                <a:spcPct val="120000"/>
              </a:lnSpc>
              <a:spcBef>
                <a:spcPct val="20000"/>
              </a:spcBef>
            </a:pP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大佬都在用</a:t>
            </a: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p>
        </p:txBody>
      </p:sp>
      <p:sp>
        <p:nvSpPr>
          <p:cNvPr id="58" name="TextBox 37"/>
          <p:cNvSpPr txBox="1"/>
          <p:nvPr/>
        </p:nvSpPr>
        <p:spPr>
          <a:xfrm>
            <a:off x="3943219" y="3979995"/>
            <a:ext cx="4104931" cy="564898"/>
          </a:xfrm>
          <a:prstGeom prst="rect">
            <a:avLst/>
          </a:prstGeom>
          <a:noFill/>
        </p:spPr>
        <p:txBody>
          <a:bodyPr wrap="square" rtlCol="0">
            <a:spAutoFit/>
          </a:bodyPr>
          <a:lstStyle/>
          <a:p>
            <a:pPr lvl="0" algn="l" defTabSz="1216025" eaLnBrk="1" hangingPunct="1">
              <a:lnSpc>
                <a:spcPct val="120000"/>
              </a:lnSpc>
              <a:spcBef>
                <a:spcPct val="20000"/>
              </a:spcBef>
            </a:pP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应用超广泛</a:t>
            </a: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p>
        </p:txBody>
      </p:sp>
      <p:grpSp>
        <p:nvGrpSpPr>
          <p:cNvPr id="60" name="Group 43"/>
          <p:cNvGrpSpPr/>
          <p:nvPr/>
        </p:nvGrpSpPr>
        <p:grpSpPr>
          <a:xfrm>
            <a:off x="2859521" y="2168871"/>
            <a:ext cx="608330" cy="591185"/>
            <a:chOff x="860271" y="1518068"/>
            <a:chExt cx="493370" cy="479245"/>
          </a:xfrm>
        </p:grpSpPr>
        <p:sp>
          <p:nvSpPr>
            <p:cNvPr id="61" name="Rounded Rectangle 44"/>
            <p:cNvSpPr/>
            <p:nvPr/>
          </p:nvSpPr>
          <p:spPr>
            <a:xfrm>
              <a:off x="860271" y="1518068"/>
              <a:ext cx="493370" cy="479245"/>
            </a:xfrm>
            <a:prstGeom prst="roundRect">
              <a:avLst/>
            </a:prstGeom>
            <a:solidFill>
              <a:srgbClr val="C47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ontAwesome" pitchFamily="2" charset="0"/>
              </a:endParaRPr>
            </a:p>
          </p:txBody>
        </p:sp>
        <p:sp>
          <p:nvSpPr>
            <p:cNvPr id="62" name="Freeform 6"/>
            <p:cNvSpPr/>
            <p:nvPr/>
          </p:nvSpPr>
          <p:spPr>
            <a:xfrm>
              <a:off x="997419" y="1671965"/>
              <a:ext cx="219075" cy="171450"/>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bg1"/>
            </a:solidFill>
            <a:ln w="9525">
              <a:noFill/>
              <a:round/>
            </a:ln>
          </p:spPr>
          <p:txBody>
            <a:bodyPr vert="horz" wrap="square" lIns="91440" tIns="45720" rIns="91440" bIns="45720" numCol="1" anchor="t" anchorCtr="0" compatLnSpc="1"/>
            <a:lstStyle/>
            <a:p>
              <a:endParaRPr lang="en-US" dirty="0"/>
            </a:p>
          </p:txBody>
        </p:sp>
      </p:grpSp>
      <p:grpSp>
        <p:nvGrpSpPr>
          <p:cNvPr id="63" name="Group 46"/>
          <p:cNvGrpSpPr/>
          <p:nvPr/>
        </p:nvGrpSpPr>
        <p:grpSpPr>
          <a:xfrm>
            <a:off x="2859521" y="3041174"/>
            <a:ext cx="608330" cy="591185"/>
            <a:chOff x="840159" y="2185414"/>
            <a:chExt cx="493370" cy="479245"/>
          </a:xfrm>
        </p:grpSpPr>
        <p:sp>
          <p:nvSpPr>
            <p:cNvPr id="64" name="Rounded Rectangle 47"/>
            <p:cNvSpPr/>
            <p:nvPr/>
          </p:nvSpPr>
          <p:spPr>
            <a:xfrm>
              <a:off x="840159" y="2185414"/>
              <a:ext cx="493370" cy="479245"/>
            </a:xfrm>
            <a:prstGeom prst="roundRect">
              <a:avLst/>
            </a:prstGeom>
            <a:solidFill>
              <a:srgbClr val="798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ontAwesome" pitchFamily="2" charset="0"/>
              </a:endParaRPr>
            </a:p>
          </p:txBody>
        </p:sp>
        <p:sp>
          <p:nvSpPr>
            <p:cNvPr id="65" name="Freeform 100"/>
            <p:cNvSpPr/>
            <p:nvPr/>
          </p:nvSpPr>
          <p:spPr>
            <a:xfrm>
              <a:off x="971750" y="2314705"/>
              <a:ext cx="230188" cy="220663"/>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grpSp>
      <p:grpSp>
        <p:nvGrpSpPr>
          <p:cNvPr id="66" name="Group 49"/>
          <p:cNvGrpSpPr/>
          <p:nvPr/>
        </p:nvGrpSpPr>
        <p:grpSpPr>
          <a:xfrm>
            <a:off x="2859521" y="4014439"/>
            <a:ext cx="608330" cy="591185"/>
            <a:chOff x="840159" y="2852760"/>
            <a:chExt cx="493370" cy="479245"/>
          </a:xfrm>
        </p:grpSpPr>
        <p:sp>
          <p:nvSpPr>
            <p:cNvPr id="67" name="Rounded Rectangle 50"/>
            <p:cNvSpPr/>
            <p:nvPr/>
          </p:nvSpPr>
          <p:spPr>
            <a:xfrm>
              <a:off x="840159" y="2852760"/>
              <a:ext cx="493370" cy="479245"/>
            </a:xfrm>
            <a:prstGeom prst="roundRect">
              <a:avLst/>
            </a:prstGeom>
            <a:solidFill>
              <a:srgbClr val="C47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ontAwesome" pitchFamily="2" charset="0"/>
              </a:endParaRPr>
            </a:p>
          </p:txBody>
        </p:sp>
        <p:sp>
          <p:nvSpPr>
            <p:cNvPr id="68" name="Freeform 144"/>
            <p:cNvSpPr/>
            <p:nvPr/>
          </p:nvSpPr>
          <p:spPr>
            <a:xfrm>
              <a:off x="955869" y="2990792"/>
              <a:ext cx="261950" cy="203180"/>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grpSp>
      <p:sp>
        <p:nvSpPr>
          <p:cNvPr id="88" name="文本框 3"/>
          <p:cNvSpPr txBox="1"/>
          <p:nvPr/>
        </p:nvSpPr>
        <p:spPr>
          <a:xfrm>
            <a:off x="909319" y="840056"/>
            <a:ext cx="10172734" cy="395686"/>
          </a:xfrm>
          <a:prstGeom prst="rect">
            <a:avLst/>
          </a:prstGeom>
          <a:noFill/>
        </p:spPr>
        <p:txBody>
          <a:bodyPr wrap="square" rtlCol="0">
            <a:spAutoFit/>
          </a:bodyPr>
          <a:lstStyle>
            <a:defPPr>
              <a:defRPr lang="zh-CN"/>
            </a:defPPr>
            <a:lvl1pPr>
              <a:lnSpc>
                <a:spcPct val="120000"/>
              </a:lnSpc>
              <a:defRPr sz="3200" b="1" spc="200">
                <a:solidFill>
                  <a:schemeClr val="tx1">
                    <a:lumMod val="65000"/>
                    <a:lumOff val="35000"/>
                  </a:schemeClr>
                </a:solidFill>
              </a:defRPr>
            </a:lvl1pPr>
          </a:lstStyle>
          <a:p>
            <a:pPr algn="ctr"/>
            <a:r>
              <a:rPr lang="zh-CN" altLang="en-US" sz="1800">
                <a:gradFill>
                  <a:gsLst>
                    <a:gs pos="0">
                      <a:srgbClr val="C473EB"/>
                    </a:gs>
                    <a:gs pos="100000">
                      <a:srgbClr val="7E85E8"/>
                    </a:gs>
                  </a:gsLst>
                  <a:lin ang="0" scaled="1"/>
                  <a:tileRect/>
                </a:gradFill>
                <a:latin typeface="Century Gothic"/>
                <a:ea typeface="微软雅黑"/>
              </a:rPr>
              <a:t>为什么会是</a:t>
            </a:r>
            <a:r>
              <a:rPr lang="en-US" altLang="zh-CN" sz="1800">
                <a:gradFill>
                  <a:gsLst>
                    <a:gs pos="0">
                      <a:srgbClr val="C473EB"/>
                    </a:gs>
                    <a:gs pos="100000">
                      <a:srgbClr val="7E85E8"/>
                    </a:gs>
                  </a:gsLst>
                  <a:lin ang="0" scaled="1"/>
                  <a:tileRect/>
                </a:gradFill>
                <a:latin typeface="Century Gothic"/>
                <a:ea typeface="微软雅黑"/>
              </a:rPr>
              <a:t>Python</a:t>
            </a:r>
            <a:r>
              <a:rPr lang="zh-CN" altLang="en-US" sz="1800">
                <a:gradFill>
                  <a:gsLst>
                    <a:gs pos="0">
                      <a:srgbClr val="C473EB"/>
                    </a:gs>
                    <a:gs pos="100000">
                      <a:srgbClr val="7E85E8"/>
                    </a:gs>
                  </a:gsLst>
                  <a:lin ang="0" scaled="1"/>
                  <a:tileRect/>
                </a:gradFill>
                <a:latin typeface="Century Gothic"/>
                <a:ea typeface="微软雅黑"/>
              </a:rPr>
              <a:t>？</a:t>
            </a:r>
            <a:endParaRPr lang="zh-CN" altLang="en-US" sz="1800" dirty="0" err="1">
              <a:gradFill>
                <a:gsLst>
                  <a:gs pos="0">
                    <a:srgbClr val="C473EB"/>
                  </a:gs>
                  <a:gs pos="100000">
                    <a:srgbClr val="7E85E8"/>
                  </a:gs>
                </a:gsLst>
                <a:lin ang="0" scaled="1"/>
                <a:tileRect/>
              </a:gradFill>
              <a:latin typeface="Century Gothic"/>
              <a:ea typeface="微软雅黑"/>
            </a:endParaRPr>
          </a:p>
        </p:txBody>
      </p:sp>
    </p:spTree>
    <p:extLst>
      <p:ext uri="{BB962C8B-B14F-4D97-AF65-F5344CB8AC3E}">
        <p14:creationId xmlns:p14="http://schemas.microsoft.com/office/powerpoint/2010/main" val="2403177753"/>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35"/>
          <p:cNvSpPr txBox="1"/>
          <p:nvPr/>
        </p:nvSpPr>
        <p:spPr>
          <a:xfrm>
            <a:off x="2047005" y="1481596"/>
            <a:ext cx="4048995" cy="564898"/>
          </a:xfrm>
          <a:prstGeom prst="rect">
            <a:avLst/>
          </a:prstGeom>
          <a:noFill/>
        </p:spPr>
        <p:txBody>
          <a:bodyPr wrap="square" rtlCol="0">
            <a:spAutoFit/>
          </a:bodyPr>
          <a:lstStyle/>
          <a:p>
            <a:pPr lvl="0" algn="l" defTabSz="1216025" eaLnBrk="1" hangingPunct="1">
              <a:lnSpc>
                <a:spcPct val="120000"/>
              </a:lnSpc>
              <a:spcBef>
                <a:spcPct val="20000"/>
              </a:spcBef>
            </a:pP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适合初学者</a:t>
            </a: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 </a:t>
            </a:r>
          </a:p>
        </p:txBody>
      </p:sp>
      <p:grpSp>
        <p:nvGrpSpPr>
          <p:cNvPr id="60" name="Group 43"/>
          <p:cNvGrpSpPr/>
          <p:nvPr/>
        </p:nvGrpSpPr>
        <p:grpSpPr>
          <a:xfrm>
            <a:off x="963306" y="1495540"/>
            <a:ext cx="608330" cy="591185"/>
            <a:chOff x="860271" y="1518068"/>
            <a:chExt cx="493370" cy="479245"/>
          </a:xfrm>
        </p:grpSpPr>
        <p:sp>
          <p:nvSpPr>
            <p:cNvPr id="61" name="Rounded Rectangle 44"/>
            <p:cNvSpPr/>
            <p:nvPr/>
          </p:nvSpPr>
          <p:spPr>
            <a:xfrm>
              <a:off x="860271" y="1518068"/>
              <a:ext cx="493370" cy="479245"/>
            </a:xfrm>
            <a:prstGeom prst="roundRect">
              <a:avLst/>
            </a:prstGeom>
            <a:solidFill>
              <a:srgbClr val="C47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ontAwesome" pitchFamily="2" charset="0"/>
              </a:endParaRPr>
            </a:p>
          </p:txBody>
        </p:sp>
        <p:sp>
          <p:nvSpPr>
            <p:cNvPr id="62" name="Freeform 6"/>
            <p:cNvSpPr/>
            <p:nvPr/>
          </p:nvSpPr>
          <p:spPr>
            <a:xfrm>
              <a:off x="997419" y="1671965"/>
              <a:ext cx="219075" cy="171450"/>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bg1"/>
            </a:solidFill>
            <a:ln w="9525">
              <a:noFill/>
              <a:round/>
            </a:ln>
          </p:spPr>
          <p:txBody>
            <a:bodyPr vert="horz" wrap="square" lIns="91440" tIns="45720" rIns="91440" bIns="45720" numCol="1" anchor="t" anchorCtr="0" compatLnSpc="1"/>
            <a:lstStyle/>
            <a:p>
              <a:endParaRPr lang="en-US" dirty="0"/>
            </a:p>
          </p:txBody>
        </p:sp>
      </p:grpSp>
      <p:sp>
        <p:nvSpPr>
          <p:cNvPr id="88" name="文本框 3"/>
          <p:cNvSpPr txBox="1"/>
          <p:nvPr/>
        </p:nvSpPr>
        <p:spPr>
          <a:xfrm>
            <a:off x="909319" y="840056"/>
            <a:ext cx="10172734" cy="395686"/>
          </a:xfrm>
          <a:prstGeom prst="rect">
            <a:avLst/>
          </a:prstGeom>
          <a:noFill/>
        </p:spPr>
        <p:txBody>
          <a:bodyPr wrap="square" rtlCol="0">
            <a:spAutoFit/>
          </a:bodyPr>
          <a:lstStyle>
            <a:defPPr>
              <a:defRPr lang="zh-CN"/>
            </a:defPPr>
            <a:lvl1pPr>
              <a:lnSpc>
                <a:spcPct val="120000"/>
              </a:lnSpc>
              <a:defRPr sz="3200" b="1" spc="200">
                <a:solidFill>
                  <a:schemeClr val="tx1">
                    <a:lumMod val="65000"/>
                    <a:lumOff val="35000"/>
                  </a:schemeClr>
                </a:solidFill>
              </a:defRPr>
            </a:lvl1pPr>
          </a:lstStyle>
          <a:p>
            <a:pPr algn="ctr"/>
            <a:r>
              <a:rPr lang="zh-CN" altLang="en-US" sz="1800">
                <a:gradFill>
                  <a:gsLst>
                    <a:gs pos="0">
                      <a:srgbClr val="C473EB"/>
                    </a:gs>
                    <a:gs pos="100000">
                      <a:srgbClr val="7E85E8"/>
                    </a:gs>
                  </a:gsLst>
                  <a:lin ang="0" scaled="1"/>
                  <a:tileRect/>
                </a:gradFill>
                <a:latin typeface="Century Gothic"/>
                <a:ea typeface="微软雅黑"/>
              </a:rPr>
              <a:t>为什么会是</a:t>
            </a:r>
            <a:r>
              <a:rPr lang="en-US" altLang="zh-CN" sz="1800">
                <a:gradFill>
                  <a:gsLst>
                    <a:gs pos="0">
                      <a:srgbClr val="C473EB"/>
                    </a:gs>
                    <a:gs pos="100000">
                      <a:srgbClr val="7E85E8"/>
                    </a:gs>
                  </a:gsLst>
                  <a:lin ang="0" scaled="1"/>
                  <a:tileRect/>
                </a:gradFill>
                <a:latin typeface="Century Gothic"/>
                <a:ea typeface="微软雅黑"/>
              </a:rPr>
              <a:t>Python</a:t>
            </a:r>
            <a:r>
              <a:rPr lang="zh-CN" altLang="en-US" sz="1800">
                <a:gradFill>
                  <a:gsLst>
                    <a:gs pos="0">
                      <a:srgbClr val="C473EB"/>
                    </a:gs>
                    <a:gs pos="100000">
                      <a:srgbClr val="7E85E8"/>
                    </a:gs>
                  </a:gsLst>
                  <a:lin ang="0" scaled="1"/>
                  <a:tileRect/>
                </a:gradFill>
                <a:latin typeface="Century Gothic"/>
                <a:ea typeface="微软雅黑"/>
              </a:rPr>
              <a:t>？</a:t>
            </a:r>
            <a:endParaRPr lang="zh-CN" altLang="en-US" sz="1800" dirty="0" err="1">
              <a:gradFill>
                <a:gsLst>
                  <a:gs pos="0">
                    <a:srgbClr val="C473EB"/>
                  </a:gs>
                  <a:gs pos="100000">
                    <a:srgbClr val="7E85E8"/>
                  </a:gs>
                </a:gsLst>
                <a:lin ang="0" scaled="1"/>
                <a:tileRect/>
              </a:gradFill>
              <a:latin typeface="Century Gothic"/>
              <a:ea typeface="微软雅黑"/>
            </a:endParaRPr>
          </a:p>
        </p:txBody>
      </p:sp>
      <p:sp>
        <p:nvSpPr>
          <p:cNvPr id="16" name="文本框 15">
            <a:extLst>
              <a:ext uri="{FF2B5EF4-FFF2-40B4-BE49-F238E27FC236}">
                <a16:creationId xmlns:a16="http://schemas.microsoft.com/office/drawing/2014/main" id="{E6985989-7783-C0FB-91A0-BD4574DED1D8}"/>
              </a:ext>
            </a:extLst>
          </p:cNvPr>
          <p:cNvSpPr txBox="1"/>
          <p:nvPr/>
        </p:nvSpPr>
        <p:spPr>
          <a:xfrm>
            <a:off x="2047005" y="2216374"/>
            <a:ext cx="6097384" cy="646331"/>
          </a:xfrm>
          <a:prstGeom prst="rect">
            <a:avLst/>
          </a:prstGeom>
          <a:noFill/>
        </p:spPr>
        <p:txBody>
          <a:bodyPr wrap="square">
            <a:spAutoFit/>
          </a:bodyPr>
          <a:lstStyle/>
          <a:p>
            <a:r>
              <a:rPr lang="en-US" altLang="zh-CN" dirty="0"/>
              <a:t>Python</a:t>
            </a:r>
            <a:r>
              <a:rPr lang="zh-CN" altLang="en-US" dirty="0"/>
              <a:t>具有语法简单、语句清晰的特点，让初学者的我们在学习阶段可以把精力集中在编程对象和思维方法上。</a:t>
            </a:r>
          </a:p>
        </p:txBody>
      </p:sp>
      <p:sp>
        <p:nvSpPr>
          <p:cNvPr id="18" name="文本框 17">
            <a:extLst>
              <a:ext uri="{FF2B5EF4-FFF2-40B4-BE49-F238E27FC236}">
                <a16:creationId xmlns:a16="http://schemas.microsoft.com/office/drawing/2014/main" id="{0E61EEC5-1F5D-E4FA-6DA2-B62E989234AA}"/>
              </a:ext>
            </a:extLst>
          </p:cNvPr>
          <p:cNvSpPr txBox="1"/>
          <p:nvPr/>
        </p:nvSpPr>
        <p:spPr>
          <a:xfrm>
            <a:off x="1267471" y="3672130"/>
            <a:ext cx="1741736" cy="1754326"/>
          </a:xfrm>
          <a:prstGeom prst="rect">
            <a:avLst/>
          </a:prstGeom>
          <a:noFill/>
        </p:spPr>
        <p:txBody>
          <a:bodyPr wrap="square">
            <a:spAutoFit/>
          </a:bodyPr>
          <a:lstStyle/>
          <a:p>
            <a:r>
              <a:rPr lang="zh-CN" altLang="en-US" dirty="0"/>
              <a:t> </a:t>
            </a:r>
            <a:r>
              <a:rPr lang="zh-CN" altLang="en-US" dirty="0">
                <a:solidFill>
                  <a:schemeClr val="bg2">
                    <a:lumMod val="50000"/>
                  </a:schemeClr>
                </a:solidFill>
              </a:rPr>
              <a:t>从</a:t>
            </a:r>
            <a:r>
              <a:rPr lang="en-US" altLang="zh-CN" dirty="0">
                <a:solidFill>
                  <a:schemeClr val="bg2">
                    <a:lumMod val="50000"/>
                  </a:schemeClr>
                </a:solidFill>
              </a:rPr>
              <a:t>Java</a:t>
            </a:r>
            <a:r>
              <a:rPr lang="zh-CN" altLang="en-US" dirty="0">
                <a:solidFill>
                  <a:schemeClr val="bg2">
                    <a:lumMod val="50000"/>
                  </a:schemeClr>
                </a:solidFill>
              </a:rPr>
              <a:t>、</a:t>
            </a:r>
            <a:r>
              <a:rPr lang="en-US" altLang="zh-CN" dirty="0">
                <a:solidFill>
                  <a:schemeClr val="bg2">
                    <a:lumMod val="50000"/>
                  </a:schemeClr>
                </a:solidFill>
              </a:rPr>
              <a:t>Python</a:t>
            </a:r>
            <a:r>
              <a:rPr lang="zh-CN" altLang="en-US" dirty="0">
                <a:solidFill>
                  <a:schemeClr val="bg2">
                    <a:lumMod val="50000"/>
                  </a:schemeClr>
                </a:solidFill>
              </a:rPr>
              <a:t>、</a:t>
            </a:r>
            <a:r>
              <a:rPr lang="en-US" altLang="zh-CN" dirty="0">
                <a:solidFill>
                  <a:schemeClr val="bg2">
                    <a:lumMod val="50000"/>
                  </a:schemeClr>
                </a:solidFill>
              </a:rPr>
              <a:t>C</a:t>
            </a:r>
            <a:r>
              <a:rPr lang="zh-CN" altLang="en-US" dirty="0">
                <a:solidFill>
                  <a:schemeClr val="bg2">
                    <a:lumMod val="50000"/>
                  </a:schemeClr>
                </a:solidFill>
              </a:rPr>
              <a:t>语言三个编程语言来如何输出 </a:t>
            </a:r>
            <a:r>
              <a:rPr lang="en-US" altLang="zh-CN" dirty="0">
                <a:solidFill>
                  <a:schemeClr val="bg2">
                    <a:lumMod val="50000"/>
                  </a:schemeClr>
                </a:solidFill>
              </a:rPr>
              <a:t>"Hello World"</a:t>
            </a:r>
            <a:r>
              <a:rPr lang="zh-CN" altLang="en-US" dirty="0">
                <a:solidFill>
                  <a:schemeClr val="bg2">
                    <a:lumMod val="50000"/>
                  </a:schemeClr>
                </a:solidFill>
              </a:rPr>
              <a:t>来举例。</a:t>
            </a:r>
          </a:p>
        </p:txBody>
      </p:sp>
      <p:pic>
        <p:nvPicPr>
          <p:cNvPr id="5" name="图片 4">
            <a:extLst>
              <a:ext uri="{FF2B5EF4-FFF2-40B4-BE49-F238E27FC236}">
                <a16:creationId xmlns:a16="http://schemas.microsoft.com/office/drawing/2014/main" id="{7A024C77-7738-CCB0-5BEE-B6EEAFD50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477" y="2862705"/>
            <a:ext cx="5902036" cy="3862291"/>
          </a:xfrm>
          <a:prstGeom prst="rect">
            <a:avLst/>
          </a:prstGeom>
        </p:spPr>
      </p:pic>
    </p:spTree>
    <p:extLst>
      <p:ext uri="{BB962C8B-B14F-4D97-AF65-F5344CB8AC3E}">
        <p14:creationId xmlns:p14="http://schemas.microsoft.com/office/powerpoint/2010/main" val="3780480028"/>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E04B268-5579-8ABE-B09C-54AAE4957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2053" y="2439478"/>
            <a:ext cx="7620000" cy="4114800"/>
          </a:xfrm>
          <a:prstGeom prst="rect">
            <a:avLst/>
          </a:prstGeom>
        </p:spPr>
      </p:pic>
      <p:sp>
        <p:nvSpPr>
          <p:cNvPr id="57" name="TextBox 36"/>
          <p:cNvSpPr txBox="1"/>
          <p:nvPr/>
        </p:nvSpPr>
        <p:spPr>
          <a:xfrm>
            <a:off x="1873351" y="1642339"/>
            <a:ext cx="4104931" cy="564898"/>
          </a:xfrm>
          <a:prstGeom prst="rect">
            <a:avLst/>
          </a:prstGeom>
          <a:noFill/>
        </p:spPr>
        <p:txBody>
          <a:bodyPr wrap="square" rtlCol="0">
            <a:spAutoFit/>
          </a:bodyPr>
          <a:lstStyle/>
          <a:p>
            <a:pPr lvl="0" algn="l" defTabSz="1216025" eaLnBrk="1" hangingPunct="1">
              <a:lnSpc>
                <a:spcPct val="120000"/>
              </a:lnSpc>
              <a:spcBef>
                <a:spcPct val="20000"/>
              </a:spcBef>
            </a:pP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大佬都在用</a:t>
            </a:r>
            <a:r>
              <a:rPr lang="en-US" altLang="zh-CN" sz="2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p>
        </p:txBody>
      </p:sp>
      <p:grpSp>
        <p:nvGrpSpPr>
          <p:cNvPr id="63" name="Group 46"/>
          <p:cNvGrpSpPr/>
          <p:nvPr/>
        </p:nvGrpSpPr>
        <p:grpSpPr>
          <a:xfrm>
            <a:off x="789652" y="1616052"/>
            <a:ext cx="608330" cy="591185"/>
            <a:chOff x="840159" y="2185414"/>
            <a:chExt cx="493370" cy="479245"/>
          </a:xfrm>
        </p:grpSpPr>
        <p:sp>
          <p:nvSpPr>
            <p:cNvPr id="64" name="Rounded Rectangle 47"/>
            <p:cNvSpPr/>
            <p:nvPr/>
          </p:nvSpPr>
          <p:spPr>
            <a:xfrm>
              <a:off x="840159" y="2185414"/>
              <a:ext cx="493370" cy="479245"/>
            </a:xfrm>
            <a:prstGeom prst="roundRect">
              <a:avLst/>
            </a:prstGeom>
            <a:solidFill>
              <a:srgbClr val="798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ontAwesome" pitchFamily="2" charset="0"/>
              </a:endParaRPr>
            </a:p>
          </p:txBody>
        </p:sp>
        <p:sp>
          <p:nvSpPr>
            <p:cNvPr id="65" name="Freeform 100"/>
            <p:cNvSpPr/>
            <p:nvPr/>
          </p:nvSpPr>
          <p:spPr>
            <a:xfrm>
              <a:off x="971750" y="2314705"/>
              <a:ext cx="230188" cy="220663"/>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grpSp>
      <p:sp>
        <p:nvSpPr>
          <p:cNvPr id="88" name="文本框 3"/>
          <p:cNvSpPr txBox="1"/>
          <p:nvPr/>
        </p:nvSpPr>
        <p:spPr>
          <a:xfrm>
            <a:off x="909319" y="840056"/>
            <a:ext cx="10172734" cy="395686"/>
          </a:xfrm>
          <a:prstGeom prst="rect">
            <a:avLst/>
          </a:prstGeom>
          <a:noFill/>
        </p:spPr>
        <p:txBody>
          <a:bodyPr wrap="square" rtlCol="0">
            <a:spAutoFit/>
          </a:bodyPr>
          <a:lstStyle>
            <a:defPPr>
              <a:defRPr lang="zh-CN"/>
            </a:defPPr>
            <a:lvl1pPr>
              <a:lnSpc>
                <a:spcPct val="120000"/>
              </a:lnSpc>
              <a:defRPr sz="3200" b="1" spc="200">
                <a:solidFill>
                  <a:schemeClr val="tx1">
                    <a:lumMod val="65000"/>
                    <a:lumOff val="35000"/>
                  </a:schemeClr>
                </a:solidFill>
              </a:defRPr>
            </a:lvl1pPr>
          </a:lstStyle>
          <a:p>
            <a:pPr algn="ctr"/>
            <a:r>
              <a:rPr lang="zh-CN" altLang="en-US" sz="1800">
                <a:gradFill>
                  <a:gsLst>
                    <a:gs pos="0">
                      <a:srgbClr val="C473EB"/>
                    </a:gs>
                    <a:gs pos="100000">
                      <a:srgbClr val="7E85E8"/>
                    </a:gs>
                  </a:gsLst>
                  <a:lin ang="0" scaled="1"/>
                  <a:tileRect/>
                </a:gradFill>
                <a:latin typeface="Century Gothic"/>
                <a:ea typeface="微软雅黑"/>
              </a:rPr>
              <a:t>为什么会是</a:t>
            </a:r>
            <a:r>
              <a:rPr lang="en-US" altLang="zh-CN" sz="1800">
                <a:gradFill>
                  <a:gsLst>
                    <a:gs pos="0">
                      <a:srgbClr val="C473EB"/>
                    </a:gs>
                    <a:gs pos="100000">
                      <a:srgbClr val="7E85E8"/>
                    </a:gs>
                  </a:gsLst>
                  <a:lin ang="0" scaled="1"/>
                  <a:tileRect/>
                </a:gradFill>
                <a:latin typeface="Century Gothic"/>
                <a:ea typeface="微软雅黑"/>
              </a:rPr>
              <a:t>Python</a:t>
            </a:r>
            <a:r>
              <a:rPr lang="zh-CN" altLang="en-US" sz="1800">
                <a:gradFill>
                  <a:gsLst>
                    <a:gs pos="0">
                      <a:srgbClr val="C473EB"/>
                    </a:gs>
                    <a:gs pos="100000">
                      <a:srgbClr val="7E85E8"/>
                    </a:gs>
                  </a:gsLst>
                  <a:lin ang="0" scaled="1"/>
                  <a:tileRect/>
                </a:gradFill>
                <a:latin typeface="Century Gothic"/>
                <a:ea typeface="微软雅黑"/>
              </a:rPr>
              <a:t>？</a:t>
            </a:r>
            <a:endParaRPr lang="zh-CN" altLang="en-US" sz="1800" dirty="0" err="1">
              <a:gradFill>
                <a:gsLst>
                  <a:gs pos="0">
                    <a:srgbClr val="C473EB"/>
                  </a:gs>
                  <a:gs pos="100000">
                    <a:srgbClr val="7E85E8"/>
                  </a:gs>
                </a:gsLst>
                <a:lin ang="0" scaled="1"/>
                <a:tileRect/>
              </a:gradFill>
              <a:latin typeface="Century Gothic"/>
              <a:ea typeface="微软雅黑"/>
            </a:endParaRPr>
          </a:p>
        </p:txBody>
      </p:sp>
      <p:sp>
        <p:nvSpPr>
          <p:cNvPr id="16" name="文本框 15">
            <a:extLst>
              <a:ext uri="{FF2B5EF4-FFF2-40B4-BE49-F238E27FC236}">
                <a16:creationId xmlns:a16="http://schemas.microsoft.com/office/drawing/2014/main" id="{019F8F15-DEDB-963F-9691-DDF7830873D8}"/>
              </a:ext>
            </a:extLst>
          </p:cNvPr>
          <p:cNvSpPr txBox="1"/>
          <p:nvPr/>
        </p:nvSpPr>
        <p:spPr>
          <a:xfrm>
            <a:off x="1873351" y="2443634"/>
            <a:ext cx="6097384" cy="923330"/>
          </a:xfrm>
          <a:prstGeom prst="rect">
            <a:avLst/>
          </a:prstGeom>
          <a:noFill/>
        </p:spPr>
        <p:txBody>
          <a:bodyPr wrap="square">
            <a:spAutoFit/>
          </a:bodyPr>
          <a:lstStyle/>
          <a:p>
            <a:r>
              <a:rPr lang="zh-CN" altLang="en-US" dirty="0"/>
              <a:t> 像Google,facebook,Yahoo,YouTube,还有美国宇航局NASA，著名的开源云计算平台openstack，还有国内的豆瓣都是用python写的。</a:t>
            </a:r>
          </a:p>
        </p:txBody>
      </p:sp>
    </p:spTree>
    <p:extLst>
      <p:ext uri="{BB962C8B-B14F-4D97-AF65-F5344CB8AC3E}">
        <p14:creationId xmlns:p14="http://schemas.microsoft.com/office/powerpoint/2010/main" val="726079781"/>
      </p:ext>
    </p:extLst>
  </p:cSld>
  <p:clrMapOvr>
    <a:masterClrMapping/>
  </p:clrMapOvr>
  <p:transition spd="slow">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Uigh" typeface="Microsoft Uighur"/>
        <a:font script="Beng" typeface="Vrinda"/>
        <a:font script="Thai" typeface="Angsana New"/>
        <a:font script="Syre" typeface="Estrangelo Edessa"/>
        <a:font script="Syrj" typeface="Estrangelo Edessa"/>
        <a:font script="Mlym" typeface="Kartika"/>
        <a:font script="Nkoo" typeface="Ebrima"/>
        <a:font script="Yiii" typeface="Microsoft Yi Baiti"/>
        <a:font script="Cher" typeface="Plantagenet Cherokee"/>
        <a:font script="Orya" typeface="Kalinga"/>
        <a:font script="Geor" typeface="Sylfaen"/>
        <a:font script="Gujr" typeface="Shruti"/>
        <a:font script="Viet" typeface="Times New Roman"/>
        <a:font script="Tale" typeface="Microsoft Tai Le"/>
        <a:font script="Arab" typeface="Times New Roman"/>
        <a:font script="Hebr" typeface="Times New Roman"/>
        <a:font script="Bopo" typeface="Microsoft JhengHei"/>
        <a:font script="Telu" typeface="Gautami"/>
        <a:font script="Ethi" typeface="Nyala"/>
        <a:font script="Lisu" typeface="Segoe UI"/>
        <a:font script="Jpan" typeface="游ゴシック Light"/>
        <a:font script="Sora" typeface="Nirmala UI"/>
        <a:font script="Talu" typeface="Microsoft New Tai Lue"/>
        <a:font script="Armn" typeface="Arial"/>
        <a:font script="Sinh" typeface="Iskoola Pota"/>
        <a:font script="Taml" typeface="Latha"/>
        <a:font script="Tfng" typeface="Ebrima"/>
        <a:font script="Syrn" typeface="Estrangelo Edessa"/>
        <a:font script="Deva" typeface="Mangal"/>
        <a:font script="Knda" typeface="Tunga"/>
        <a:font script="Tibt" typeface="Microsoft Himalaya"/>
        <a:font script="Khmr" typeface="MoolBoran"/>
        <a:font script="Mymr" typeface="Myanmar Text"/>
        <a:font script="Olck" typeface="Nirmala UI"/>
        <a:font script="Bugi" typeface="Leelawadee UI"/>
        <a:font script="Java" typeface="Javanese Text"/>
        <a:font script="Hant" typeface="新細明體"/>
        <a:font script="Laoo" typeface="DokChampa"/>
        <a:font script="Mong" typeface="Mongolian Baiti"/>
        <a:font script="Hans" typeface="等线 Light"/>
        <a:font script="Phag" typeface="Phagspa"/>
        <a:font script="Guru" typeface="Raavi"/>
        <a:font script="Osma" typeface="Ebrima"/>
        <a:font script="Thaa" typeface="MV Boli"/>
        <a:font script="Cans" typeface="Euphemia"/>
        <a:font script="Hang" typeface="맑은 고딕"/>
        <a:font script="Syrc" typeface="Estrangelo Edessa"/>
      </a:majorFont>
      <a:minorFont>
        <a:latin typeface="等线" panose="020F0502020204030204"/>
        <a:ea typeface=""/>
        <a:cs typeface=""/>
        <a:font script="Uigh" typeface="Microsoft Uighur"/>
        <a:font script="Beng" typeface="Vrinda"/>
        <a:font script="Thai" typeface="Cordia New"/>
        <a:font script="Syre" typeface="Estrangelo Edessa"/>
        <a:font script="Syrj" typeface="Estrangelo Edessa"/>
        <a:font script="Mlym" typeface="Kartika"/>
        <a:font script="Nkoo" typeface="Ebrima"/>
        <a:font script="Yiii" typeface="Microsoft Yi Baiti"/>
        <a:font script="Cher" typeface="Plantagenet Cherokee"/>
        <a:font script="Orya" typeface="Kalinga"/>
        <a:font script="Geor" typeface="Sylfaen"/>
        <a:font script="Gujr" typeface="Shruti"/>
        <a:font script="Viet" typeface="Arial"/>
        <a:font script="Tale" typeface="Microsoft Tai Le"/>
        <a:font script="Arab" typeface="Arial"/>
        <a:font script="Hebr" typeface="Arial"/>
        <a:font script="Bopo" typeface="Microsoft JhengHei"/>
        <a:font script="Telu" typeface="Gautami"/>
        <a:font script="Ethi" typeface="Nyala"/>
        <a:font script="Lisu" typeface="Segoe UI"/>
        <a:font script="Jpan" typeface="游ゴシック"/>
        <a:font script="Sora" typeface="Nirmala UI"/>
        <a:font script="Talu" typeface="Microsoft New Tai Lue"/>
        <a:font script="Armn" typeface="Arial"/>
        <a:font script="Sinh" typeface="Iskoola Pota"/>
        <a:font script="Taml" typeface="Latha"/>
        <a:font script="Tfng" typeface="Ebrima"/>
        <a:font script="Syrn" typeface="Estrangelo Edessa"/>
        <a:font script="Deva" typeface="Mangal"/>
        <a:font script="Knda" typeface="Tunga"/>
        <a:font script="Tibt" typeface="Microsoft Himalaya"/>
        <a:font script="Khmr" typeface="DaunPenh"/>
        <a:font script="Mymr" typeface="Myanmar Text"/>
        <a:font script="Olck" typeface="Nirmala UI"/>
        <a:font script="Bugi" typeface="Leelawadee UI"/>
        <a:font script="Java" typeface="Javanese Text"/>
        <a:font script="Hant" typeface="新細明體"/>
        <a:font script="Laoo" typeface="DokChampa"/>
        <a:font script="Mong" typeface="Mongolian Baiti"/>
        <a:font script="Hans" typeface="等线"/>
        <a:font script="Phag" typeface="Phagspa"/>
        <a:font script="Guru" typeface="Raavi"/>
        <a:font script="Osma" typeface="Ebrima"/>
        <a:font script="Thaa" typeface="MV Boli"/>
        <a:font script="Cans" typeface="Euphemia"/>
        <a:font script="Hang" typeface="맑은 고딕"/>
        <a:font script="Syrc" typeface="Estrangelo Edess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TotalTime>
  <Words>492</Words>
  <Application>Microsoft Office PowerPoint</Application>
  <PresentationFormat>宽屏</PresentationFormat>
  <Paragraphs>65</Paragraphs>
  <Slides>19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FontAwesome</vt:lpstr>
      <vt:lpstr>等线</vt:lpstr>
      <vt:lpstr>等线 Light</vt:lpstr>
      <vt:lpstr>苹方 常规</vt:lpstr>
      <vt:lpstr>思源等宽 L</vt:lpstr>
      <vt:lpstr>Arial</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JP</dc:creator>
  <cp:lastModifiedBy>陈 修昊</cp:lastModifiedBy>
  <cp:revision>29</cp:revision>
  <dcterms:created xsi:type="dcterms:W3CDTF">2020-12-30T08:37:22Z</dcterms:created>
  <dcterms:modified xsi:type="dcterms:W3CDTF">2022-06-10T08:16:57Z</dcterms:modified>
</cp:coreProperties>
</file>